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35"/>
  </p:notesMasterIdLst>
  <p:handoutMasterIdLst>
    <p:handoutMasterId r:id="rId36"/>
  </p:handoutMasterIdLst>
  <p:sldIdLst>
    <p:sldId id="636" r:id="rId2"/>
    <p:sldId id="741" r:id="rId3"/>
    <p:sldId id="735" r:id="rId4"/>
    <p:sldId id="645" r:id="rId5"/>
    <p:sldId id="744" r:id="rId6"/>
    <p:sldId id="773" r:id="rId7"/>
    <p:sldId id="742" r:id="rId8"/>
    <p:sldId id="775" r:id="rId9"/>
    <p:sldId id="774" r:id="rId10"/>
    <p:sldId id="777" r:id="rId11"/>
    <p:sldId id="778" r:id="rId12"/>
    <p:sldId id="779" r:id="rId13"/>
    <p:sldId id="780" r:id="rId14"/>
    <p:sldId id="781" r:id="rId15"/>
    <p:sldId id="782" r:id="rId16"/>
    <p:sldId id="776" r:id="rId17"/>
    <p:sldId id="783" r:id="rId18"/>
    <p:sldId id="745" r:id="rId19"/>
    <p:sldId id="784" r:id="rId20"/>
    <p:sldId id="746" r:id="rId21"/>
    <p:sldId id="785" r:id="rId22"/>
    <p:sldId id="786" r:id="rId23"/>
    <p:sldId id="787" r:id="rId24"/>
    <p:sldId id="788" r:id="rId25"/>
    <p:sldId id="747" r:id="rId26"/>
    <p:sldId id="789" r:id="rId27"/>
    <p:sldId id="790" r:id="rId28"/>
    <p:sldId id="791" r:id="rId29"/>
    <p:sldId id="792" r:id="rId30"/>
    <p:sldId id="793" r:id="rId31"/>
    <p:sldId id="794" r:id="rId32"/>
    <p:sldId id="795" r:id="rId33"/>
    <p:sldId id="733" r:id="rId34"/>
  </p:sldIdLst>
  <p:sldSz cx="12192000" cy="6858000"/>
  <p:notesSz cx="9144000" cy="6858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extLst>
      <p:ext uri="{19B8F6BF-5375-455C-9EA6-DF929625EA0E}">
        <p15:presenceInfo xmlns:p15="http://schemas.microsoft.com/office/powerpoint/2012/main" userId="29dff8a422dc77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CC0000"/>
    <a:srgbClr val="AB0000"/>
    <a:srgbClr val="EDCDCB"/>
    <a:srgbClr val="A9CDCB"/>
    <a:srgbClr val="D1EBF1"/>
    <a:srgbClr val="EBF1DE"/>
    <a:srgbClr val="F1EEF4"/>
    <a:srgbClr val="DFF5A9"/>
    <a:srgbClr val="E5F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3321" autoAdjust="0"/>
  </p:normalViewPr>
  <p:slideViewPr>
    <p:cSldViewPr>
      <p:cViewPr varScale="1">
        <p:scale>
          <a:sx n="68" d="100"/>
          <a:sy n="68" d="100"/>
        </p:scale>
        <p:origin x="792" y="5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1848" y="5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hyperlink" Target="https://el.wikipedia.org/wiki/%CE%91%CF%81%CF%87%CE%B5%CE%AF%CE%BF:Data_Science_storytelling.jpg" TargetMode="External"/><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hyperlink" Target="https://commons.wikimedia.org/wiki/File:Earth_with_server.jpg" TargetMode="External"/><Relationship Id="rId1" Type="http://schemas.openxmlformats.org/officeDocument/2006/relationships/image" Target="../media/image3.jpg"/><Relationship Id="rId6" Type="http://schemas.openxmlformats.org/officeDocument/2006/relationships/hyperlink" Target="https://www.tasnimnews.com/fa/news/1395/10/29/1300159/%D8%AF%D9%88%D9%85%DB%8C%D9%86-%DA%A9%D9%86%D9%81%D8%B1%D8%A7%D9%86%D8%B3-%D9%85%D9%84%DB%8C-%D8%B3%D9%86%D8%AC%D8%B4-%D9%88-%D8%A7%D8%B1%D8%B2%D8%B4%DB%8C%D8%A7%D8%A8%DB%8C-%D8%B9%D9%84%D9%85-%D8%AF%D8%B1-%D8%A7%D8%B5%D9%81%D9%87%D8%A7%D9%86-%D8%A8%D8%B1%DA%AF%D8%B2%D8%A7%D8%B1-%D9%85%DB%8C-%D8%B4%D9%88%D8%AF" TargetMode="External"/><Relationship Id="rId5" Type="http://schemas.openxmlformats.org/officeDocument/2006/relationships/image" Target="../media/image5.jpeg"/><Relationship Id="rId4" Type="http://schemas.openxmlformats.org/officeDocument/2006/relationships/hyperlink" Target="http://juandomingofarnos.wordpress.com/2011/08/13/aprendizaje-en-red-scoop-it"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el.wikipedia.org/wiki/%CE%91%CF%81%CF%87%CE%B5%CE%AF%CE%BF:Data_Science_storytelling.jpg" TargetMode="External"/><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hyperlink" Target="https://commons.wikimedia.org/wiki/File:Earth_with_server.jpg" TargetMode="External"/><Relationship Id="rId1" Type="http://schemas.openxmlformats.org/officeDocument/2006/relationships/image" Target="../media/image3.jpg"/><Relationship Id="rId6" Type="http://schemas.openxmlformats.org/officeDocument/2006/relationships/hyperlink" Target="https://www.tasnimnews.com/fa/news/1395/10/29/1300159/%D8%AF%D9%88%D9%85%DB%8C%D9%86-%DA%A9%D9%86%D9%81%D8%B1%D8%A7%D9%86%D8%B3-%D9%85%D9%84%DB%8C-%D8%B3%D9%86%D8%AC%D8%B4-%D9%88-%D8%A7%D8%B1%D8%B2%D8%B4%DB%8C%D8%A7%D8%A8%DB%8C-%D8%B9%D9%84%D9%85-%D8%AF%D8%B1-%D8%A7%D8%B5%D9%81%D9%87%D8%A7%D9%86-%D8%A8%D8%B1%DA%AF%D8%B2%D8%A7%D8%B1-%D9%85%DB%8C-%D8%B4%D9%88%D8%AF" TargetMode="External"/><Relationship Id="rId5" Type="http://schemas.openxmlformats.org/officeDocument/2006/relationships/image" Target="../media/image5.jpeg"/><Relationship Id="rId4" Type="http://schemas.openxmlformats.org/officeDocument/2006/relationships/hyperlink" Target="http://juandomingofarnos.wordpress.com/2011/08/13/aprendizaje-en-red-scoop-it"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CD3451-FE5B-4A3B-8D1A-8D07C379489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E2B1EE7F-7358-4469-8087-7781CCFCF7E1}">
      <dgm:prSet custT="1"/>
      <dgm:spPr/>
      <dgm:t>
        <a:bodyPr/>
        <a:lstStyle/>
        <a:p>
          <a:pPr rtl="0"/>
          <a:r>
            <a:rPr lang="zh-CN" altLang="en-US" sz="2000" dirty="0" smtClean="0"/>
            <a:t>故事是古老的文学与艺术体裁，而数据故事则是近几年才兴起的全新的科学与工程技术。</a:t>
          </a:r>
        </a:p>
        <a:p>
          <a:pPr algn="r"/>
          <a:r>
            <a:rPr lang="en-US" altLang="en-US" sz="2000" dirty="0" smtClean="0"/>
            <a:t>——</a:t>
          </a:r>
          <a:r>
            <a:rPr lang="zh-CN" altLang="en-US" sz="2000" dirty="0" smtClean="0"/>
            <a:t>本书作者</a:t>
          </a:r>
        </a:p>
        <a:p>
          <a:pPr algn="r" rtl="0"/>
          <a:endParaRPr lang="zh-CN" sz="2000" dirty="0"/>
        </a:p>
      </dgm:t>
    </dgm:pt>
    <dgm:pt modelId="{D8F02831-A8F7-4A0F-AC8D-1302D0C6FA85}" type="parTrans" cxnId="{4199450C-B119-4486-8691-FD53BF508DB9}">
      <dgm:prSet/>
      <dgm:spPr/>
      <dgm:t>
        <a:bodyPr/>
        <a:lstStyle/>
        <a:p>
          <a:endParaRPr lang="zh-CN" altLang="en-US"/>
        </a:p>
      </dgm:t>
    </dgm:pt>
    <dgm:pt modelId="{725FCD1D-44B6-4A7E-AD6B-3406423927F5}" type="sibTrans" cxnId="{4199450C-B119-4486-8691-FD53BF508DB9}">
      <dgm:prSet/>
      <dgm:spPr/>
      <dgm:t>
        <a:bodyPr/>
        <a:lstStyle/>
        <a:p>
          <a:endParaRPr lang="zh-CN" altLang="en-US"/>
        </a:p>
      </dgm:t>
    </dgm:pt>
    <dgm:pt modelId="{73ED6F94-77B6-467A-B509-3DFD832C87F8}">
      <dgm:prSet custT="1"/>
      <dgm:spPr/>
      <dgm:t>
        <a:bodyPr/>
        <a:lstStyle/>
        <a:p>
          <a:pPr rtl="0"/>
          <a:r>
            <a:rPr lang="zh-CN" altLang="en-US" sz="2000" dirty="0" smtClean="0"/>
            <a:t>到 </a:t>
          </a:r>
          <a:r>
            <a:rPr lang="en-US" altLang="en-US" sz="2000" dirty="0" smtClean="0"/>
            <a:t>2025 </a:t>
          </a:r>
          <a:r>
            <a:rPr lang="zh-CN" altLang="en-US" sz="2000" dirty="0" smtClean="0"/>
            <a:t>年，数据故事将成为最为广泛采用的分析结果的提供方式，</a:t>
          </a:r>
          <a:r>
            <a:rPr lang="en-US" altLang="en-US" sz="2000" dirty="0" smtClean="0"/>
            <a:t>75% </a:t>
          </a:r>
          <a:r>
            <a:rPr lang="zh-CN" altLang="en-US" sz="2000" dirty="0" smtClean="0"/>
            <a:t>的故事将基于增强分析技术自动生成（</a:t>
          </a:r>
          <a:r>
            <a:rPr lang="en-GB" altLang="en-US" sz="2000" dirty="0" smtClean="0"/>
            <a:t>By 2025, data stories will be the most widespread way of consuming analytics. Augmented analytics techniques will automatically generate 75% of those stories</a:t>
          </a:r>
          <a:r>
            <a:rPr lang="zh-CN" altLang="en-US" sz="2000" dirty="0" smtClean="0"/>
            <a:t>）。</a:t>
          </a:r>
        </a:p>
        <a:p>
          <a:pPr algn="r"/>
          <a:r>
            <a:rPr lang="en-GB" altLang="en-US" sz="2000" dirty="0" smtClean="0"/>
            <a:t>——Gartner</a:t>
          </a:r>
          <a:r>
            <a:rPr lang="zh-CN" altLang="en-US" sz="2000" dirty="0" smtClean="0"/>
            <a:t>（</a:t>
          </a:r>
          <a:r>
            <a:rPr lang="en-GB" altLang="en-US" sz="2000" dirty="0" smtClean="0"/>
            <a:t>2021</a:t>
          </a:r>
          <a:r>
            <a:rPr lang="zh-CN" altLang="en-US" sz="2000" dirty="0" smtClean="0"/>
            <a:t>）</a:t>
          </a:r>
        </a:p>
        <a:p>
          <a:pPr algn="r"/>
          <a:endParaRPr lang="zh-CN" altLang="en-US" sz="2000" dirty="0" smtClean="0"/>
        </a:p>
      </dgm:t>
    </dgm:pt>
    <dgm:pt modelId="{CC18C4B8-1588-45D6-8A72-BDCDB3ED03EA}" type="parTrans" cxnId="{E1C12298-9923-4D6F-B387-FF5BBBA76146}">
      <dgm:prSet/>
      <dgm:spPr/>
      <dgm:t>
        <a:bodyPr/>
        <a:lstStyle/>
        <a:p>
          <a:endParaRPr lang="zh-CN" altLang="en-US"/>
        </a:p>
      </dgm:t>
    </dgm:pt>
    <dgm:pt modelId="{AD369486-2353-415F-B275-DAE5C770D649}" type="sibTrans" cxnId="{E1C12298-9923-4D6F-B387-FF5BBBA76146}">
      <dgm:prSet/>
      <dgm:spPr/>
      <dgm:t>
        <a:bodyPr/>
        <a:lstStyle/>
        <a:p>
          <a:endParaRPr lang="zh-CN" altLang="en-US"/>
        </a:p>
      </dgm:t>
    </dgm:pt>
    <dgm:pt modelId="{1642A035-BED8-4B06-AEF3-21555310313A}" type="pres">
      <dgm:prSet presAssocID="{3FCD3451-FE5B-4A3B-8D1A-8D07C3794897}" presName="linear" presStyleCnt="0">
        <dgm:presLayoutVars>
          <dgm:animLvl val="lvl"/>
          <dgm:resizeHandles val="exact"/>
        </dgm:presLayoutVars>
      </dgm:prSet>
      <dgm:spPr/>
      <dgm:t>
        <a:bodyPr/>
        <a:lstStyle/>
        <a:p>
          <a:endParaRPr lang="zh-CN" altLang="en-US"/>
        </a:p>
      </dgm:t>
    </dgm:pt>
    <dgm:pt modelId="{6A6928A4-A0C3-4866-80C2-F1DC8D196B6A}" type="pres">
      <dgm:prSet presAssocID="{E2B1EE7F-7358-4469-8087-7781CCFCF7E1}" presName="parentText" presStyleLbl="node1" presStyleIdx="0" presStyleCnt="2" custScaleX="88158" custScaleY="74892">
        <dgm:presLayoutVars>
          <dgm:chMax val="0"/>
          <dgm:bulletEnabled val="1"/>
        </dgm:presLayoutVars>
      </dgm:prSet>
      <dgm:spPr/>
      <dgm:t>
        <a:bodyPr/>
        <a:lstStyle/>
        <a:p>
          <a:endParaRPr lang="zh-CN" altLang="en-US"/>
        </a:p>
      </dgm:t>
    </dgm:pt>
    <dgm:pt modelId="{CB2932C9-AC21-4DCC-885F-5C66D2112E94}" type="pres">
      <dgm:prSet presAssocID="{725FCD1D-44B6-4A7E-AD6B-3406423927F5}" presName="spacer" presStyleCnt="0"/>
      <dgm:spPr/>
    </dgm:pt>
    <dgm:pt modelId="{559667EB-D73A-492D-98C5-E0F938A6613D}" type="pres">
      <dgm:prSet presAssocID="{73ED6F94-77B6-467A-B509-3DFD832C87F8}" presName="parentText" presStyleLbl="node1" presStyleIdx="1" presStyleCnt="2" custScaleX="88158" custScaleY="118920">
        <dgm:presLayoutVars>
          <dgm:chMax val="0"/>
          <dgm:bulletEnabled val="1"/>
        </dgm:presLayoutVars>
      </dgm:prSet>
      <dgm:spPr/>
      <dgm:t>
        <a:bodyPr/>
        <a:lstStyle/>
        <a:p>
          <a:endParaRPr lang="zh-CN" altLang="en-US"/>
        </a:p>
      </dgm:t>
    </dgm:pt>
  </dgm:ptLst>
  <dgm:cxnLst>
    <dgm:cxn modelId="{4199450C-B119-4486-8691-FD53BF508DB9}" srcId="{3FCD3451-FE5B-4A3B-8D1A-8D07C3794897}" destId="{E2B1EE7F-7358-4469-8087-7781CCFCF7E1}" srcOrd="0" destOrd="0" parTransId="{D8F02831-A8F7-4A0F-AC8D-1302D0C6FA85}" sibTransId="{725FCD1D-44B6-4A7E-AD6B-3406423927F5}"/>
    <dgm:cxn modelId="{D1163E6D-1C48-43BE-BDA0-6FD5994FC039}" type="presOf" srcId="{73ED6F94-77B6-467A-B509-3DFD832C87F8}" destId="{559667EB-D73A-492D-98C5-E0F938A6613D}" srcOrd="0" destOrd="0" presId="urn:microsoft.com/office/officeart/2005/8/layout/vList2"/>
    <dgm:cxn modelId="{E1C12298-9923-4D6F-B387-FF5BBBA76146}" srcId="{3FCD3451-FE5B-4A3B-8D1A-8D07C3794897}" destId="{73ED6F94-77B6-467A-B509-3DFD832C87F8}" srcOrd="1" destOrd="0" parTransId="{CC18C4B8-1588-45D6-8A72-BDCDB3ED03EA}" sibTransId="{AD369486-2353-415F-B275-DAE5C770D649}"/>
    <dgm:cxn modelId="{920A32F0-875E-4E3A-8DD6-4FED1D92DB50}" type="presOf" srcId="{3FCD3451-FE5B-4A3B-8D1A-8D07C3794897}" destId="{1642A035-BED8-4B06-AEF3-21555310313A}" srcOrd="0" destOrd="0" presId="urn:microsoft.com/office/officeart/2005/8/layout/vList2"/>
    <dgm:cxn modelId="{0F2E8F59-BADA-410C-9D45-A9FC28368E9B}" type="presOf" srcId="{E2B1EE7F-7358-4469-8087-7781CCFCF7E1}" destId="{6A6928A4-A0C3-4866-80C2-F1DC8D196B6A}" srcOrd="0" destOrd="0" presId="urn:microsoft.com/office/officeart/2005/8/layout/vList2"/>
    <dgm:cxn modelId="{500898F4-BB30-4D8E-9210-EC2D3CCF6F0E}" type="presParOf" srcId="{1642A035-BED8-4B06-AEF3-21555310313A}" destId="{6A6928A4-A0C3-4866-80C2-F1DC8D196B6A}" srcOrd="0" destOrd="0" presId="urn:microsoft.com/office/officeart/2005/8/layout/vList2"/>
    <dgm:cxn modelId="{A8C5D675-BD07-4C7C-B2D5-91D2147C16FA}" type="presParOf" srcId="{1642A035-BED8-4B06-AEF3-21555310313A}" destId="{CB2932C9-AC21-4DCC-885F-5C66D2112E94}" srcOrd="1" destOrd="0" presId="urn:microsoft.com/office/officeart/2005/8/layout/vList2"/>
    <dgm:cxn modelId="{B953A315-5AD6-47CB-9671-87DD21154840}" type="presParOf" srcId="{1642A035-BED8-4B06-AEF3-21555310313A}" destId="{559667EB-D73A-492D-98C5-E0F938A6613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FCD3451-FE5B-4A3B-8D1A-8D07C379489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E2B1EE7F-7358-4469-8087-7781CCFCF7E1}">
      <dgm:prSet custT="1"/>
      <dgm:spPr>
        <a:solidFill>
          <a:srgbClr val="00B050"/>
        </a:solidFill>
      </dgm:spPr>
      <dgm:t>
        <a:bodyPr/>
        <a:lstStyle/>
        <a:p>
          <a:pPr rtl="0"/>
          <a:r>
            <a:rPr lang="zh-CN" altLang="en-US" sz="2400" b="1" dirty="0" smtClean="0"/>
            <a:t>    数据故事的行动是受众在倾听数据故事后采取的行动。与文学故事不同的是，数据故事的叙述动机往往是满足具体的业务需求，具有显著的业务导向性。也就是说，数据故事的创造和叙述是为具体业务服务的，其目的为开发数据产品。</a:t>
          </a:r>
          <a:endParaRPr lang="zh-CN" altLang="en-US" sz="2400" dirty="0"/>
        </a:p>
      </dgm:t>
    </dgm:pt>
    <dgm:pt modelId="{D8F02831-A8F7-4A0F-AC8D-1302D0C6FA85}" type="parTrans" cxnId="{4199450C-B119-4486-8691-FD53BF508DB9}">
      <dgm:prSet/>
      <dgm:spPr/>
      <dgm:t>
        <a:bodyPr/>
        <a:lstStyle/>
        <a:p>
          <a:endParaRPr lang="zh-CN" altLang="en-US" sz="2400"/>
        </a:p>
      </dgm:t>
    </dgm:pt>
    <dgm:pt modelId="{725FCD1D-44B6-4A7E-AD6B-3406423927F5}" type="sibTrans" cxnId="{4199450C-B119-4486-8691-FD53BF508DB9}">
      <dgm:prSet/>
      <dgm:spPr/>
      <dgm:t>
        <a:bodyPr/>
        <a:lstStyle/>
        <a:p>
          <a:endParaRPr lang="zh-CN" altLang="en-US" sz="2400"/>
        </a:p>
      </dgm:t>
    </dgm:pt>
    <dgm:pt modelId="{73ED6F94-77B6-467A-B509-3DFD832C87F8}">
      <dgm:prSet custT="1"/>
      <dgm:spPr>
        <a:solidFill>
          <a:schemeClr val="accent6">
            <a:lumMod val="75000"/>
          </a:schemeClr>
        </a:solidFill>
      </dgm:spPr>
      <dgm:t>
        <a:bodyPr/>
        <a:lstStyle/>
        <a:p>
          <a:pPr rtl="0"/>
          <a:r>
            <a:rPr lang="zh-CN" altLang="en-US" sz="2400" b="1" dirty="0" smtClean="0"/>
            <a:t>    数据故事的行动是数据故事认知的</a:t>
          </a:r>
          <a:r>
            <a:rPr lang="en-US" altLang="en-US" sz="2400" b="1" dirty="0" smtClean="0"/>
            <a:t>PCA</a:t>
          </a:r>
          <a:r>
            <a:rPr lang="zh-CN" altLang="en-US" sz="2400" b="1" dirty="0" smtClean="0"/>
            <a:t>模型的最终结果。根据受众的行动与故事叙述者之间的相关性，可以分为正相关的行动、负相关的行动和无关行动三大类。数据故事的叙述者不仅需要提高故事行动的正相关性，而且也需要避免负相关性行动的出现。</a:t>
          </a:r>
          <a:endParaRPr lang="zh-CN" altLang="en-US" sz="2400" dirty="0"/>
        </a:p>
      </dgm:t>
    </dgm:pt>
    <dgm:pt modelId="{CC18C4B8-1588-45D6-8A72-BDCDB3ED03EA}" type="parTrans" cxnId="{E1C12298-9923-4D6F-B387-FF5BBBA76146}">
      <dgm:prSet/>
      <dgm:spPr/>
      <dgm:t>
        <a:bodyPr/>
        <a:lstStyle/>
        <a:p>
          <a:endParaRPr lang="zh-CN" altLang="en-US" sz="2400"/>
        </a:p>
      </dgm:t>
    </dgm:pt>
    <dgm:pt modelId="{AD369486-2353-415F-B275-DAE5C770D649}" type="sibTrans" cxnId="{E1C12298-9923-4D6F-B387-FF5BBBA76146}">
      <dgm:prSet/>
      <dgm:spPr/>
      <dgm:t>
        <a:bodyPr/>
        <a:lstStyle/>
        <a:p>
          <a:endParaRPr lang="zh-CN" altLang="en-US" sz="2400"/>
        </a:p>
      </dgm:t>
    </dgm:pt>
    <dgm:pt modelId="{1642A035-BED8-4B06-AEF3-21555310313A}" type="pres">
      <dgm:prSet presAssocID="{3FCD3451-FE5B-4A3B-8D1A-8D07C3794897}" presName="linear" presStyleCnt="0">
        <dgm:presLayoutVars>
          <dgm:animLvl val="lvl"/>
          <dgm:resizeHandles val="exact"/>
        </dgm:presLayoutVars>
      </dgm:prSet>
      <dgm:spPr/>
      <dgm:t>
        <a:bodyPr/>
        <a:lstStyle/>
        <a:p>
          <a:endParaRPr lang="zh-CN" altLang="en-US"/>
        </a:p>
      </dgm:t>
    </dgm:pt>
    <dgm:pt modelId="{6A6928A4-A0C3-4866-80C2-F1DC8D196B6A}" type="pres">
      <dgm:prSet presAssocID="{E2B1EE7F-7358-4469-8087-7781CCFCF7E1}" presName="parentText" presStyleLbl="node1" presStyleIdx="0" presStyleCnt="2" custScaleY="120806">
        <dgm:presLayoutVars>
          <dgm:chMax val="0"/>
          <dgm:bulletEnabled val="1"/>
        </dgm:presLayoutVars>
      </dgm:prSet>
      <dgm:spPr/>
      <dgm:t>
        <a:bodyPr/>
        <a:lstStyle/>
        <a:p>
          <a:endParaRPr lang="zh-CN" altLang="en-US"/>
        </a:p>
      </dgm:t>
    </dgm:pt>
    <dgm:pt modelId="{CB2932C9-AC21-4DCC-885F-5C66D2112E94}" type="pres">
      <dgm:prSet presAssocID="{725FCD1D-44B6-4A7E-AD6B-3406423927F5}" presName="spacer" presStyleCnt="0"/>
      <dgm:spPr/>
    </dgm:pt>
    <dgm:pt modelId="{559667EB-D73A-492D-98C5-E0F938A6613D}" type="pres">
      <dgm:prSet presAssocID="{73ED6F94-77B6-467A-B509-3DFD832C87F8}" presName="parentText" presStyleLbl="node1" presStyleIdx="1" presStyleCnt="2" custScaleY="117757">
        <dgm:presLayoutVars>
          <dgm:chMax val="0"/>
          <dgm:bulletEnabled val="1"/>
        </dgm:presLayoutVars>
      </dgm:prSet>
      <dgm:spPr/>
      <dgm:t>
        <a:bodyPr/>
        <a:lstStyle/>
        <a:p>
          <a:endParaRPr lang="zh-CN" altLang="en-US"/>
        </a:p>
      </dgm:t>
    </dgm:pt>
  </dgm:ptLst>
  <dgm:cxnLst>
    <dgm:cxn modelId="{4199450C-B119-4486-8691-FD53BF508DB9}" srcId="{3FCD3451-FE5B-4A3B-8D1A-8D07C3794897}" destId="{E2B1EE7F-7358-4469-8087-7781CCFCF7E1}" srcOrd="0" destOrd="0" parTransId="{D8F02831-A8F7-4A0F-AC8D-1302D0C6FA85}" sibTransId="{725FCD1D-44B6-4A7E-AD6B-3406423927F5}"/>
    <dgm:cxn modelId="{D1163E6D-1C48-43BE-BDA0-6FD5994FC039}" type="presOf" srcId="{73ED6F94-77B6-467A-B509-3DFD832C87F8}" destId="{559667EB-D73A-492D-98C5-E0F938A6613D}" srcOrd="0" destOrd="0" presId="urn:microsoft.com/office/officeart/2005/8/layout/vList2"/>
    <dgm:cxn modelId="{E1C12298-9923-4D6F-B387-FF5BBBA76146}" srcId="{3FCD3451-FE5B-4A3B-8D1A-8D07C3794897}" destId="{73ED6F94-77B6-467A-B509-3DFD832C87F8}" srcOrd="1" destOrd="0" parTransId="{CC18C4B8-1588-45D6-8A72-BDCDB3ED03EA}" sibTransId="{AD369486-2353-415F-B275-DAE5C770D649}"/>
    <dgm:cxn modelId="{920A32F0-875E-4E3A-8DD6-4FED1D92DB50}" type="presOf" srcId="{3FCD3451-FE5B-4A3B-8D1A-8D07C3794897}" destId="{1642A035-BED8-4B06-AEF3-21555310313A}" srcOrd="0" destOrd="0" presId="urn:microsoft.com/office/officeart/2005/8/layout/vList2"/>
    <dgm:cxn modelId="{0F2E8F59-BADA-410C-9D45-A9FC28368E9B}" type="presOf" srcId="{E2B1EE7F-7358-4469-8087-7781CCFCF7E1}" destId="{6A6928A4-A0C3-4866-80C2-F1DC8D196B6A}" srcOrd="0" destOrd="0" presId="urn:microsoft.com/office/officeart/2005/8/layout/vList2"/>
    <dgm:cxn modelId="{500898F4-BB30-4D8E-9210-EC2D3CCF6F0E}" type="presParOf" srcId="{1642A035-BED8-4B06-AEF3-21555310313A}" destId="{6A6928A4-A0C3-4866-80C2-F1DC8D196B6A}" srcOrd="0" destOrd="0" presId="urn:microsoft.com/office/officeart/2005/8/layout/vList2"/>
    <dgm:cxn modelId="{A8C5D675-BD07-4C7C-B2D5-91D2147C16FA}" type="presParOf" srcId="{1642A035-BED8-4B06-AEF3-21555310313A}" destId="{CB2932C9-AC21-4DCC-885F-5C66D2112E94}" srcOrd="1" destOrd="0" presId="urn:microsoft.com/office/officeart/2005/8/layout/vList2"/>
    <dgm:cxn modelId="{B953A315-5AD6-47CB-9671-87DD21154840}" type="presParOf" srcId="{1642A035-BED8-4B06-AEF3-21555310313A}" destId="{559667EB-D73A-492D-98C5-E0F938A6613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CD3451-FE5B-4A3B-8D1A-8D07C379489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E2B1EE7F-7358-4469-8087-7781CCFCF7E1}">
      <dgm:prSet/>
      <dgm:spPr/>
      <dgm:t>
        <a:bodyPr/>
        <a:lstStyle/>
        <a:p>
          <a:pPr rtl="0"/>
          <a:r>
            <a:rPr lang="zh-CN" altLang="en-US" b="1" dirty="0" smtClean="0"/>
            <a:t>可视故事化。该数据故事主要采用了可视化方式讲故事，是可视故事化的案例。</a:t>
          </a:r>
          <a:endParaRPr lang="zh-CN" dirty="0"/>
        </a:p>
      </dgm:t>
    </dgm:pt>
    <dgm:pt modelId="{D8F02831-A8F7-4A0F-AC8D-1302D0C6FA85}" type="parTrans" cxnId="{4199450C-B119-4486-8691-FD53BF508DB9}">
      <dgm:prSet/>
      <dgm:spPr/>
      <dgm:t>
        <a:bodyPr/>
        <a:lstStyle/>
        <a:p>
          <a:endParaRPr lang="zh-CN" altLang="en-US"/>
        </a:p>
      </dgm:t>
    </dgm:pt>
    <dgm:pt modelId="{725FCD1D-44B6-4A7E-AD6B-3406423927F5}" type="sibTrans" cxnId="{4199450C-B119-4486-8691-FD53BF508DB9}">
      <dgm:prSet/>
      <dgm:spPr/>
      <dgm:t>
        <a:bodyPr/>
        <a:lstStyle/>
        <a:p>
          <a:endParaRPr lang="zh-CN" altLang="en-US"/>
        </a:p>
      </dgm:t>
    </dgm:pt>
    <dgm:pt modelId="{73ED6F94-77B6-467A-B509-3DFD832C87F8}">
      <dgm:prSet/>
      <dgm:spPr/>
      <dgm:t>
        <a:bodyPr/>
        <a:lstStyle/>
        <a:p>
          <a:pPr rtl="0"/>
          <a:r>
            <a:rPr lang="zh-CN" altLang="en-US" b="1" dirty="0" smtClean="0"/>
            <a:t>简单有效。符合故事的篇幅较短的特点。</a:t>
          </a:r>
          <a:endParaRPr lang="zh-CN" dirty="0"/>
        </a:p>
      </dgm:t>
    </dgm:pt>
    <dgm:pt modelId="{CC18C4B8-1588-45D6-8A72-BDCDB3ED03EA}" type="parTrans" cxnId="{E1C12298-9923-4D6F-B387-FF5BBBA76146}">
      <dgm:prSet/>
      <dgm:spPr/>
      <dgm:t>
        <a:bodyPr/>
        <a:lstStyle/>
        <a:p>
          <a:endParaRPr lang="zh-CN" altLang="en-US"/>
        </a:p>
      </dgm:t>
    </dgm:pt>
    <dgm:pt modelId="{AD369486-2353-415F-B275-DAE5C770D649}" type="sibTrans" cxnId="{E1C12298-9923-4D6F-B387-FF5BBBA76146}">
      <dgm:prSet/>
      <dgm:spPr/>
      <dgm:t>
        <a:bodyPr/>
        <a:lstStyle/>
        <a:p>
          <a:endParaRPr lang="zh-CN" altLang="en-US"/>
        </a:p>
      </dgm:t>
    </dgm:pt>
    <dgm:pt modelId="{A6BB0EE8-9B03-4658-B492-30BC80005EC9}">
      <dgm:prSet/>
      <dgm:spPr/>
      <dgm:t>
        <a:bodyPr/>
        <a:lstStyle/>
        <a:p>
          <a:pPr rtl="0"/>
          <a:r>
            <a:rPr lang="zh-CN" altLang="en-US" b="1" dirty="0" smtClean="0"/>
            <a:t>客观真实。该数据故事坚持用数据说话的理念，体现了数据故事的客观性。其故事内容并不是在简单的数据采集和原始数据的基础上进行的，而是以原始数据的分析和洞察为基础进行，如牛仔裤的价格组成、二手牛仔裤的销售及非洲国家的二手牛仔裤市场数据均需要进行数据分析。</a:t>
          </a:r>
          <a:endParaRPr lang="zh-CN" dirty="0"/>
        </a:p>
      </dgm:t>
    </dgm:pt>
    <dgm:pt modelId="{673C246B-C185-46B3-86BB-D78A5802DBA0}" type="sibTrans" cxnId="{3F29CABF-0698-45F2-9E30-47497878A23B}">
      <dgm:prSet/>
      <dgm:spPr/>
      <dgm:t>
        <a:bodyPr/>
        <a:lstStyle/>
        <a:p>
          <a:endParaRPr lang="zh-CN" altLang="en-US"/>
        </a:p>
      </dgm:t>
    </dgm:pt>
    <dgm:pt modelId="{4D5AFA73-C884-493F-91E8-9CA19C7C69ED}" type="parTrans" cxnId="{3F29CABF-0698-45F2-9E30-47497878A23B}">
      <dgm:prSet/>
      <dgm:spPr/>
      <dgm:t>
        <a:bodyPr/>
        <a:lstStyle/>
        <a:p>
          <a:endParaRPr lang="zh-CN" altLang="en-US"/>
        </a:p>
      </dgm:t>
    </dgm:pt>
    <dgm:pt modelId="{DF8C5DBD-B380-44ED-84DE-5131FAF26A2F}">
      <dgm:prSet/>
      <dgm:spPr/>
      <dgm:t>
        <a:bodyPr/>
        <a:lstStyle/>
        <a:p>
          <a:pPr rtl="0"/>
          <a:r>
            <a:rPr lang="zh-CN" altLang="en-US" b="1" dirty="0" smtClean="0"/>
            <a:t>细节的吸引力。本故事中提供了大量的引人入胜、难以忘记的细节，如</a:t>
          </a:r>
          <a:r>
            <a:rPr lang="en-US" altLang="zh-CN" b="1" dirty="0" smtClean="0"/>
            <a:t>81%</a:t>
          </a:r>
          <a:r>
            <a:rPr lang="zh-CN" altLang="en-US" b="1" dirty="0" smtClean="0"/>
            <a:t>的乌干达销售的牛仔裤是二手的。</a:t>
          </a:r>
          <a:endParaRPr lang="zh-CN" dirty="0"/>
        </a:p>
      </dgm:t>
    </dgm:pt>
    <dgm:pt modelId="{14DBAF80-DD39-442D-9B4D-6C84665E288F}" type="sibTrans" cxnId="{AA04A817-4600-473C-BFFE-2CCF1302E2B0}">
      <dgm:prSet/>
      <dgm:spPr/>
      <dgm:t>
        <a:bodyPr/>
        <a:lstStyle/>
        <a:p>
          <a:endParaRPr lang="zh-CN" altLang="en-US"/>
        </a:p>
      </dgm:t>
    </dgm:pt>
    <dgm:pt modelId="{54F74135-770F-4AE3-8558-BE37DF7A5C68}" type="parTrans" cxnId="{AA04A817-4600-473C-BFFE-2CCF1302E2B0}">
      <dgm:prSet/>
      <dgm:spPr/>
      <dgm:t>
        <a:bodyPr/>
        <a:lstStyle/>
        <a:p>
          <a:endParaRPr lang="zh-CN" altLang="en-US"/>
        </a:p>
      </dgm:t>
    </dgm:pt>
    <dgm:pt modelId="{1642A035-BED8-4B06-AEF3-21555310313A}" type="pres">
      <dgm:prSet presAssocID="{3FCD3451-FE5B-4A3B-8D1A-8D07C3794897}" presName="linear" presStyleCnt="0">
        <dgm:presLayoutVars>
          <dgm:animLvl val="lvl"/>
          <dgm:resizeHandles val="exact"/>
        </dgm:presLayoutVars>
      </dgm:prSet>
      <dgm:spPr/>
      <dgm:t>
        <a:bodyPr/>
        <a:lstStyle/>
        <a:p>
          <a:endParaRPr lang="zh-CN" altLang="en-US"/>
        </a:p>
      </dgm:t>
    </dgm:pt>
    <dgm:pt modelId="{6A6928A4-A0C3-4866-80C2-F1DC8D196B6A}" type="pres">
      <dgm:prSet presAssocID="{E2B1EE7F-7358-4469-8087-7781CCFCF7E1}" presName="parentText" presStyleLbl="node1" presStyleIdx="0" presStyleCnt="4">
        <dgm:presLayoutVars>
          <dgm:chMax val="0"/>
          <dgm:bulletEnabled val="1"/>
        </dgm:presLayoutVars>
      </dgm:prSet>
      <dgm:spPr/>
      <dgm:t>
        <a:bodyPr/>
        <a:lstStyle/>
        <a:p>
          <a:endParaRPr lang="zh-CN" altLang="en-US"/>
        </a:p>
      </dgm:t>
    </dgm:pt>
    <dgm:pt modelId="{CB2932C9-AC21-4DCC-885F-5C66D2112E94}" type="pres">
      <dgm:prSet presAssocID="{725FCD1D-44B6-4A7E-AD6B-3406423927F5}" presName="spacer" presStyleCnt="0"/>
      <dgm:spPr/>
    </dgm:pt>
    <dgm:pt modelId="{559667EB-D73A-492D-98C5-E0F938A6613D}" type="pres">
      <dgm:prSet presAssocID="{73ED6F94-77B6-467A-B509-3DFD832C87F8}" presName="parentText" presStyleLbl="node1" presStyleIdx="1" presStyleCnt="4">
        <dgm:presLayoutVars>
          <dgm:chMax val="0"/>
          <dgm:bulletEnabled val="1"/>
        </dgm:presLayoutVars>
      </dgm:prSet>
      <dgm:spPr/>
      <dgm:t>
        <a:bodyPr/>
        <a:lstStyle/>
        <a:p>
          <a:endParaRPr lang="zh-CN" altLang="en-US"/>
        </a:p>
      </dgm:t>
    </dgm:pt>
    <dgm:pt modelId="{5CC6FC47-7548-4D1D-8721-649BEB656C83}" type="pres">
      <dgm:prSet presAssocID="{AD369486-2353-415F-B275-DAE5C770D649}" presName="spacer" presStyleCnt="0"/>
      <dgm:spPr/>
    </dgm:pt>
    <dgm:pt modelId="{7BEDFBA9-37E4-4953-A7C6-AEF44769C4D2}" type="pres">
      <dgm:prSet presAssocID="{A6BB0EE8-9B03-4658-B492-30BC80005EC9}" presName="parentText" presStyleLbl="node1" presStyleIdx="2" presStyleCnt="4">
        <dgm:presLayoutVars>
          <dgm:chMax val="0"/>
          <dgm:bulletEnabled val="1"/>
        </dgm:presLayoutVars>
      </dgm:prSet>
      <dgm:spPr/>
      <dgm:t>
        <a:bodyPr/>
        <a:lstStyle/>
        <a:p>
          <a:endParaRPr lang="zh-CN" altLang="en-US"/>
        </a:p>
      </dgm:t>
    </dgm:pt>
    <dgm:pt modelId="{7869FB06-2D76-4865-9D2B-9CAC0790FEC3}" type="pres">
      <dgm:prSet presAssocID="{673C246B-C185-46B3-86BB-D78A5802DBA0}" presName="spacer" presStyleCnt="0"/>
      <dgm:spPr/>
    </dgm:pt>
    <dgm:pt modelId="{044EB186-B886-4E2F-A77E-3D95AAE1901D}" type="pres">
      <dgm:prSet presAssocID="{DF8C5DBD-B380-44ED-84DE-5131FAF26A2F}" presName="parentText" presStyleLbl="node1" presStyleIdx="3" presStyleCnt="4">
        <dgm:presLayoutVars>
          <dgm:chMax val="0"/>
          <dgm:bulletEnabled val="1"/>
        </dgm:presLayoutVars>
      </dgm:prSet>
      <dgm:spPr/>
      <dgm:t>
        <a:bodyPr/>
        <a:lstStyle/>
        <a:p>
          <a:endParaRPr lang="zh-CN" altLang="en-US"/>
        </a:p>
      </dgm:t>
    </dgm:pt>
  </dgm:ptLst>
  <dgm:cxnLst>
    <dgm:cxn modelId="{2B565311-8A24-45DB-A23F-559FCFF7497F}" type="presOf" srcId="{A6BB0EE8-9B03-4658-B492-30BC80005EC9}" destId="{7BEDFBA9-37E4-4953-A7C6-AEF44769C4D2}" srcOrd="0" destOrd="0" presId="urn:microsoft.com/office/officeart/2005/8/layout/vList2"/>
    <dgm:cxn modelId="{D1163E6D-1C48-43BE-BDA0-6FD5994FC039}" type="presOf" srcId="{73ED6F94-77B6-467A-B509-3DFD832C87F8}" destId="{559667EB-D73A-492D-98C5-E0F938A6613D}" srcOrd="0" destOrd="0" presId="urn:microsoft.com/office/officeart/2005/8/layout/vList2"/>
    <dgm:cxn modelId="{4199450C-B119-4486-8691-FD53BF508DB9}" srcId="{3FCD3451-FE5B-4A3B-8D1A-8D07C3794897}" destId="{E2B1EE7F-7358-4469-8087-7781CCFCF7E1}" srcOrd="0" destOrd="0" parTransId="{D8F02831-A8F7-4A0F-AC8D-1302D0C6FA85}" sibTransId="{725FCD1D-44B6-4A7E-AD6B-3406423927F5}"/>
    <dgm:cxn modelId="{0F2E8F59-BADA-410C-9D45-A9FC28368E9B}" type="presOf" srcId="{E2B1EE7F-7358-4469-8087-7781CCFCF7E1}" destId="{6A6928A4-A0C3-4866-80C2-F1DC8D196B6A}" srcOrd="0" destOrd="0" presId="urn:microsoft.com/office/officeart/2005/8/layout/vList2"/>
    <dgm:cxn modelId="{AA04A817-4600-473C-BFFE-2CCF1302E2B0}" srcId="{3FCD3451-FE5B-4A3B-8D1A-8D07C3794897}" destId="{DF8C5DBD-B380-44ED-84DE-5131FAF26A2F}" srcOrd="3" destOrd="0" parTransId="{54F74135-770F-4AE3-8558-BE37DF7A5C68}" sibTransId="{14DBAF80-DD39-442D-9B4D-6C84665E288F}"/>
    <dgm:cxn modelId="{3F29CABF-0698-45F2-9E30-47497878A23B}" srcId="{3FCD3451-FE5B-4A3B-8D1A-8D07C3794897}" destId="{A6BB0EE8-9B03-4658-B492-30BC80005EC9}" srcOrd="2" destOrd="0" parTransId="{4D5AFA73-C884-493F-91E8-9CA19C7C69ED}" sibTransId="{673C246B-C185-46B3-86BB-D78A5802DBA0}"/>
    <dgm:cxn modelId="{A017E162-D020-49D1-93FE-2CAF4AB67D27}" type="presOf" srcId="{DF8C5DBD-B380-44ED-84DE-5131FAF26A2F}" destId="{044EB186-B886-4E2F-A77E-3D95AAE1901D}" srcOrd="0" destOrd="0" presId="urn:microsoft.com/office/officeart/2005/8/layout/vList2"/>
    <dgm:cxn modelId="{E1C12298-9923-4D6F-B387-FF5BBBA76146}" srcId="{3FCD3451-FE5B-4A3B-8D1A-8D07C3794897}" destId="{73ED6F94-77B6-467A-B509-3DFD832C87F8}" srcOrd="1" destOrd="0" parTransId="{CC18C4B8-1588-45D6-8A72-BDCDB3ED03EA}" sibTransId="{AD369486-2353-415F-B275-DAE5C770D649}"/>
    <dgm:cxn modelId="{920A32F0-875E-4E3A-8DD6-4FED1D92DB50}" type="presOf" srcId="{3FCD3451-FE5B-4A3B-8D1A-8D07C3794897}" destId="{1642A035-BED8-4B06-AEF3-21555310313A}" srcOrd="0" destOrd="0" presId="urn:microsoft.com/office/officeart/2005/8/layout/vList2"/>
    <dgm:cxn modelId="{500898F4-BB30-4D8E-9210-EC2D3CCF6F0E}" type="presParOf" srcId="{1642A035-BED8-4B06-AEF3-21555310313A}" destId="{6A6928A4-A0C3-4866-80C2-F1DC8D196B6A}" srcOrd="0" destOrd="0" presId="urn:microsoft.com/office/officeart/2005/8/layout/vList2"/>
    <dgm:cxn modelId="{A8C5D675-BD07-4C7C-B2D5-91D2147C16FA}" type="presParOf" srcId="{1642A035-BED8-4B06-AEF3-21555310313A}" destId="{CB2932C9-AC21-4DCC-885F-5C66D2112E94}" srcOrd="1" destOrd="0" presId="urn:microsoft.com/office/officeart/2005/8/layout/vList2"/>
    <dgm:cxn modelId="{B953A315-5AD6-47CB-9671-87DD21154840}" type="presParOf" srcId="{1642A035-BED8-4B06-AEF3-21555310313A}" destId="{559667EB-D73A-492D-98C5-E0F938A6613D}" srcOrd="2" destOrd="0" presId="urn:microsoft.com/office/officeart/2005/8/layout/vList2"/>
    <dgm:cxn modelId="{F7973D81-3948-4747-8692-12636B2BEA28}" type="presParOf" srcId="{1642A035-BED8-4B06-AEF3-21555310313A}" destId="{5CC6FC47-7548-4D1D-8721-649BEB656C83}" srcOrd="3" destOrd="0" presId="urn:microsoft.com/office/officeart/2005/8/layout/vList2"/>
    <dgm:cxn modelId="{5E7621C5-7230-451C-81DF-D4662BF757EA}" type="presParOf" srcId="{1642A035-BED8-4B06-AEF3-21555310313A}" destId="{7BEDFBA9-37E4-4953-A7C6-AEF44769C4D2}" srcOrd="4" destOrd="0" presId="urn:microsoft.com/office/officeart/2005/8/layout/vList2"/>
    <dgm:cxn modelId="{223DA130-99C9-4035-8C72-43C65E335715}" type="presParOf" srcId="{1642A035-BED8-4B06-AEF3-21555310313A}" destId="{7869FB06-2D76-4865-9D2B-9CAC0790FEC3}" srcOrd="5" destOrd="0" presId="urn:microsoft.com/office/officeart/2005/8/layout/vList2"/>
    <dgm:cxn modelId="{9EBA1DD1-89DB-42A8-ADA2-6D374F5CA221}" type="presParOf" srcId="{1642A035-BED8-4B06-AEF3-21555310313A}" destId="{044EB186-B886-4E2F-A77E-3D95AAE1901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t>
        <a:bodyPr/>
        <a:lstStyle/>
        <a:p>
          <a:endParaRPr lang="zh-CN" altLang="en-US"/>
        </a:p>
      </dgm:t>
    </dgm:pt>
  </dgm:ptLst>
  <dgm:cxnLst>
    <dgm:cxn modelId="{FC92C971-32D3-4F33-BBD8-D4244ADD252C}" type="presOf" srcId="{026E1401-3C0E-4A9D-B033-391245F9C999}" destId="{5C2F9DA6-2706-4AB5-8991-EBA41BF61614}" srcOrd="0"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123B46-A4E7-412F-8805-D62CF229935E}" type="doc">
      <dgm:prSet loTypeId="urn:microsoft.com/office/officeart/2005/8/layout/hList7" loCatId="process" qsTypeId="urn:microsoft.com/office/officeart/2005/8/quickstyle/simple5" qsCatId="simple" csTypeId="urn:microsoft.com/office/officeart/2005/8/colors/colorful5" csCatId="colorful" phldr="1"/>
      <dgm:spPr/>
      <dgm:t>
        <a:bodyPr/>
        <a:lstStyle/>
        <a:p>
          <a:endParaRPr lang="zh-CN" altLang="en-US"/>
        </a:p>
      </dgm:t>
    </dgm:pt>
    <dgm:pt modelId="{B8F4CCC3-EDCE-45A2-AACB-D94CB5C77F21}">
      <dgm:prSet/>
      <dgm:spPr/>
      <dgm:t>
        <a:bodyPr/>
        <a:lstStyle/>
        <a:p>
          <a:pPr rtl="0"/>
          <a:r>
            <a:rPr lang="zh-CN" altLang="en-US" b="1" dirty="0" smtClean="0"/>
            <a:t>数据故事的定义</a:t>
          </a:r>
          <a:endParaRPr lang="zh-CN" b="1" dirty="0"/>
        </a:p>
      </dgm:t>
    </dgm:pt>
    <dgm:pt modelId="{4E7BD9F4-04C5-4034-8D5E-09B49FCA7F97}" type="parTrans" cxnId="{100BED2B-AA5A-4B94-AF0C-39A3A485308E}">
      <dgm:prSet/>
      <dgm:spPr/>
      <dgm:t>
        <a:bodyPr/>
        <a:lstStyle/>
        <a:p>
          <a:endParaRPr lang="zh-CN" altLang="en-US" b="1"/>
        </a:p>
      </dgm:t>
    </dgm:pt>
    <dgm:pt modelId="{B60928DA-64BB-437F-9723-452D5ECF4319}" type="sibTrans" cxnId="{100BED2B-AA5A-4B94-AF0C-39A3A485308E}">
      <dgm:prSet/>
      <dgm:spPr/>
      <dgm:t>
        <a:bodyPr/>
        <a:lstStyle/>
        <a:p>
          <a:endParaRPr lang="zh-CN" altLang="en-US" b="1"/>
        </a:p>
      </dgm:t>
    </dgm:pt>
    <dgm:pt modelId="{24602B6A-AC06-4344-83E9-1F8605A09467}">
      <dgm:prSet/>
      <dgm:spPr/>
      <dgm:t>
        <a:bodyPr/>
        <a:lstStyle/>
        <a:p>
          <a:pPr rtl="0"/>
          <a:r>
            <a:rPr lang="zh-CN" altLang="en-US" b="1" dirty="0" smtClean="0"/>
            <a:t>数据故事的特征</a:t>
          </a:r>
          <a:endParaRPr lang="zh-CN" b="1" dirty="0"/>
        </a:p>
      </dgm:t>
    </dgm:pt>
    <dgm:pt modelId="{F43C8191-8047-410C-BE6A-2F758AC79B0B}" type="parTrans" cxnId="{3DFC580F-48F8-46AA-B6EF-60D8E9A8218E}">
      <dgm:prSet/>
      <dgm:spPr/>
      <dgm:t>
        <a:bodyPr/>
        <a:lstStyle/>
        <a:p>
          <a:endParaRPr lang="zh-CN" altLang="en-US" b="1"/>
        </a:p>
      </dgm:t>
    </dgm:pt>
    <dgm:pt modelId="{FC74D54C-149E-4785-A2C2-F1D89EED4EFE}" type="sibTrans" cxnId="{3DFC580F-48F8-46AA-B6EF-60D8E9A8218E}">
      <dgm:prSet/>
      <dgm:spPr/>
      <dgm:t>
        <a:bodyPr/>
        <a:lstStyle/>
        <a:p>
          <a:endParaRPr lang="zh-CN" altLang="en-US" b="1"/>
        </a:p>
      </dgm:t>
    </dgm:pt>
    <dgm:pt modelId="{C02A8D88-2E72-4B1C-B97A-CFFA5B86078A}">
      <dgm:prSet/>
      <dgm:spPr/>
      <dgm:t>
        <a:bodyPr/>
        <a:lstStyle/>
        <a:p>
          <a:pPr rtl="0"/>
          <a:r>
            <a:rPr lang="zh-CN" altLang="en-US" b="1" dirty="0" smtClean="0"/>
            <a:t>数据故事的认知</a:t>
          </a:r>
          <a:endParaRPr lang="zh-CN" b="1" dirty="0"/>
        </a:p>
      </dgm:t>
    </dgm:pt>
    <dgm:pt modelId="{F0CFABDF-4211-4092-A46E-ABE883890C9E}" type="parTrans" cxnId="{F5D08E6E-86CD-4140-B7DB-7AB69FC86587}">
      <dgm:prSet/>
      <dgm:spPr/>
      <dgm:t>
        <a:bodyPr/>
        <a:lstStyle/>
        <a:p>
          <a:endParaRPr lang="zh-CN" altLang="en-US" b="1"/>
        </a:p>
      </dgm:t>
    </dgm:pt>
    <dgm:pt modelId="{D26AA930-5685-43E9-B85A-4486C14F0660}" type="sibTrans" cxnId="{F5D08E6E-86CD-4140-B7DB-7AB69FC86587}">
      <dgm:prSet/>
      <dgm:spPr/>
      <dgm:t>
        <a:bodyPr/>
        <a:lstStyle/>
        <a:p>
          <a:endParaRPr lang="zh-CN" altLang="en-US" b="1"/>
        </a:p>
      </dgm:t>
    </dgm:pt>
    <dgm:pt modelId="{F9C1C32C-6080-4E0F-9DFD-3B715888AD5A}">
      <dgm:prSet/>
      <dgm:spPr/>
      <dgm:t>
        <a:bodyPr/>
        <a:lstStyle/>
        <a:p>
          <a:pPr rtl="0"/>
          <a:r>
            <a:rPr lang="zh-CN" altLang="en-US" b="1" dirty="0" smtClean="0"/>
            <a:t>数据故事的应用</a:t>
          </a:r>
          <a:endParaRPr lang="zh-CN" b="1" dirty="0"/>
        </a:p>
      </dgm:t>
    </dgm:pt>
    <dgm:pt modelId="{6D4F4CFE-BFF9-46EC-8F6A-0AA2EDE1F0FD}" type="parTrans" cxnId="{9F815B32-1ED5-4084-9132-BDE9A6D61BAE}">
      <dgm:prSet/>
      <dgm:spPr/>
      <dgm:t>
        <a:bodyPr/>
        <a:lstStyle/>
        <a:p>
          <a:endParaRPr lang="zh-CN" altLang="en-US" b="1"/>
        </a:p>
      </dgm:t>
    </dgm:pt>
    <dgm:pt modelId="{2069C66A-C835-44EF-8DA4-35D6B4A7B50D}" type="sibTrans" cxnId="{9F815B32-1ED5-4084-9132-BDE9A6D61BAE}">
      <dgm:prSet/>
      <dgm:spPr/>
      <dgm:t>
        <a:bodyPr/>
        <a:lstStyle/>
        <a:p>
          <a:endParaRPr lang="zh-CN" altLang="en-US" b="1"/>
        </a:p>
      </dgm:t>
    </dgm:pt>
    <dgm:pt modelId="{8B0CD4C3-770B-4C36-B583-58244FB3BD6C}" type="pres">
      <dgm:prSet presAssocID="{77123B46-A4E7-412F-8805-D62CF229935E}" presName="Name0" presStyleCnt="0">
        <dgm:presLayoutVars>
          <dgm:dir/>
          <dgm:resizeHandles val="exact"/>
        </dgm:presLayoutVars>
      </dgm:prSet>
      <dgm:spPr/>
      <dgm:t>
        <a:bodyPr/>
        <a:lstStyle/>
        <a:p>
          <a:endParaRPr lang="zh-CN" altLang="en-US"/>
        </a:p>
      </dgm:t>
    </dgm:pt>
    <dgm:pt modelId="{D83DDF26-F72B-4630-BEBC-5198B5124E96}" type="pres">
      <dgm:prSet presAssocID="{77123B46-A4E7-412F-8805-D62CF229935E}" presName="fgShape" presStyleLbl="fgShp" presStyleIdx="0" presStyleCnt="1"/>
      <dgm:spPr/>
    </dgm:pt>
    <dgm:pt modelId="{8A41CF35-BD96-4879-9C14-248F34E5A987}" type="pres">
      <dgm:prSet presAssocID="{77123B46-A4E7-412F-8805-D62CF229935E}" presName="linComp" presStyleCnt="0"/>
      <dgm:spPr/>
    </dgm:pt>
    <dgm:pt modelId="{F9A6BF00-DE9E-41D9-86F5-3EC2BA04D5EE}" type="pres">
      <dgm:prSet presAssocID="{B8F4CCC3-EDCE-45A2-AACB-D94CB5C77F21}" presName="compNode" presStyleCnt="0"/>
      <dgm:spPr/>
    </dgm:pt>
    <dgm:pt modelId="{C5C8A3DA-539C-4E3C-AE8C-CCF2A38CCE3F}" type="pres">
      <dgm:prSet presAssocID="{B8F4CCC3-EDCE-45A2-AACB-D94CB5C77F21}" presName="bkgdShape" presStyleLbl="node1" presStyleIdx="0" presStyleCnt="4"/>
      <dgm:spPr/>
      <dgm:t>
        <a:bodyPr/>
        <a:lstStyle/>
        <a:p>
          <a:endParaRPr lang="zh-CN" altLang="en-US"/>
        </a:p>
      </dgm:t>
    </dgm:pt>
    <dgm:pt modelId="{2E632D04-0E4D-4AD1-8FA2-0023591FB85B}" type="pres">
      <dgm:prSet presAssocID="{B8F4CCC3-EDCE-45A2-AACB-D94CB5C77F21}" presName="nodeTx" presStyleLbl="node1" presStyleIdx="0" presStyleCnt="4">
        <dgm:presLayoutVars>
          <dgm:bulletEnabled val="1"/>
        </dgm:presLayoutVars>
      </dgm:prSet>
      <dgm:spPr/>
      <dgm:t>
        <a:bodyPr/>
        <a:lstStyle/>
        <a:p>
          <a:endParaRPr lang="zh-CN" altLang="en-US"/>
        </a:p>
      </dgm:t>
    </dgm:pt>
    <dgm:pt modelId="{226FFF12-6DF8-40BD-9A39-87226C5BC830}" type="pres">
      <dgm:prSet presAssocID="{B8F4CCC3-EDCE-45A2-AACB-D94CB5C77F21}" presName="invisiNode" presStyleLbl="node1" presStyleIdx="0" presStyleCnt="4"/>
      <dgm:spPr/>
    </dgm:pt>
    <dgm:pt modelId="{DDD7E12D-F1FB-4FB8-91DA-AB80413C3B70}" type="pres">
      <dgm:prSet presAssocID="{B8F4CCC3-EDCE-45A2-AACB-D94CB5C77F21}" presName="imagNode" presStyleLbl="fgImgPlace1" presStyleIdx="0" presStyleCnt="4"/>
      <dgm:spPr>
        <a:blipFill>
          <a:blip xmlns:r="http://schemas.openxmlformats.org/officeDocument/2006/relationships" r:embed="rId1">
            <a:extLst>
              <a:ext uri="{837473B0-CC2E-450A-ABE3-18F120FF3D39}">
                <a1611:picAttrSrcUrl xmlns="" xmlns:a1611="http://schemas.microsoft.com/office/drawing/2016/11/main" r:id="rId2"/>
              </a:ext>
            </a:extLst>
          </a:blip>
          <a:srcRect/>
          <a:stretch>
            <a:fillRect l="-17000" r="-17000"/>
          </a:stretch>
        </a:blipFill>
      </dgm:spPr>
      <dgm:t>
        <a:bodyPr/>
        <a:lstStyle/>
        <a:p>
          <a:endParaRPr lang="zh-CN" altLang="en-US"/>
        </a:p>
      </dgm:t>
    </dgm:pt>
    <dgm:pt modelId="{056F7EDD-0662-4839-AA06-96E1D6919294}" type="pres">
      <dgm:prSet presAssocID="{B60928DA-64BB-437F-9723-452D5ECF4319}" presName="sibTrans" presStyleLbl="sibTrans2D1" presStyleIdx="0" presStyleCnt="0"/>
      <dgm:spPr/>
      <dgm:t>
        <a:bodyPr/>
        <a:lstStyle/>
        <a:p>
          <a:endParaRPr lang="zh-CN" altLang="en-US"/>
        </a:p>
      </dgm:t>
    </dgm:pt>
    <dgm:pt modelId="{A55F84D2-BA57-4A03-BA10-56551A445C17}" type="pres">
      <dgm:prSet presAssocID="{24602B6A-AC06-4344-83E9-1F8605A09467}" presName="compNode" presStyleCnt="0"/>
      <dgm:spPr/>
    </dgm:pt>
    <dgm:pt modelId="{DA59F893-5610-4FF2-AEA6-78093C427B00}" type="pres">
      <dgm:prSet presAssocID="{24602B6A-AC06-4344-83E9-1F8605A09467}" presName="bkgdShape" presStyleLbl="node1" presStyleIdx="1" presStyleCnt="4"/>
      <dgm:spPr/>
      <dgm:t>
        <a:bodyPr/>
        <a:lstStyle/>
        <a:p>
          <a:endParaRPr lang="zh-CN" altLang="en-US"/>
        </a:p>
      </dgm:t>
    </dgm:pt>
    <dgm:pt modelId="{232D0081-61DB-4D5A-8031-F25F501CAF2F}" type="pres">
      <dgm:prSet presAssocID="{24602B6A-AC06-4344-83E9-1F8605A09467}" presName="nodeTx" presStyleLbl="node1" presStyleIdx="1" presStyleCnt="4">
        <dgm:presLayoutVars>
          <dgm:bulletEnabled val="1"/>
        </dgm:presLayoutVars>
      </dgm:prSet>
      <dgm:spPr/>
      <dgm:t>
        <a:bodyPr/>
        <a:lstStyle/>
        <a:p>
          <a:endParaRPr lang="zh-CN" altLang="en-US"/>
        </a:p>
      </dgm:t>
    </dgm:pt>
    <dgm:pt modelId="{4C7F43AF-92A0-47D6-8ED0-55D6E4572DF0}" type="pres">
      <dgm:prSet presAssocID="{24602B6A-AC06-4344-83E9-1F8605A09467}" presName="invisiNode" presStyleLbl="node1" presStyleIdx="1" presStyleCnt="4"/>
      <dgm:spPr/>
    </dgm:pt>
    <dgm:pt modelId="{A4DAE783-FE56-4563-AC64-AE86422C5F53}" type="pres">
      <dgm:prSet presAssocID="{24602B6A-AC06-4344-83E9-1F8605A09467}" presName="imagNode" presStyleLbl="fgImgPlace1" presStyleIdx="1" presStyleCnt="4"/>
      <dgm:spPr>
        <a:blipFill>
          <a:blip xmlns:r="http://schemas.openxmlformats.org/officeDocument/2006/relationships" r:embed="rId3">
            <a:extLst>
              <a:ext uri="{837473B0-CC2E-450A-ABE3-18F120FF3D39}">
                <a1611:picAttrSrcUrl xmlns="" xmlns:a1611="http://schemas.microsoft.com/office/drawing/2016/11/main" r:id="rId4"/>
              </a:ext>
            </a:extLst>
          </a:blip>
          <a:srcRect/>
          <a:stretch>
            <a:fillRect l="-17000" r="-17000"/>
          </a:stretch>
        </a:blipFill>
      </dgm:spPr>
      <dgm:t>
        <a:bodyPr/>
        <a:lstStyle/>
        <a:p>
          <a:endParaRPr lang="zh-CN" altLang="en-US"/>
        </a:p>
      </dgm:t>
    </dgm:pt>
    <dgm:pt modelId="{E27D06E8-A66C-4241-8DD0-4F907ED7E75B}" type="pres">
      <dgm:prSet presAssocID="{FC74D54C-149E-4785-A2C2-F1D89EED4EFE}" presName="sibTrans" presStyleLbl="sibTrans2D1" presStyleIdx="0" presStyleCnt="0"/>
      <dgm:spPr/>
      <dgm:t>
        <a:bodyPr/>
        <a:lstStyle/>
        <a:p>
          <a:endParaRPr lang="zh-CN" altLang="en-US"/>
        </a:p>
      </dgm:t>
    </dgm:pt>
    <dgm:pt modelId="{D1E65AAC-9205-45D8-9357-FEE9F6B7010F}" type="pres">
      <dgm:prSet presAssocID="{C02A8D88-2E72-4B1C-B97A-CFFA5B86078A}" presName="compNode" presStyleCnt="0"/>
      <dgm:spPr/>
    </dgm:pt>
    <dgm:pt modelId="{C3948280-F4D4-42BB-9093-C7B4EFEDE1AB}" type="pres">
      <dgm:prSet presAssocID="{C02A8D88-2E72-4B1C-B97A-CFFA5B86078A}" presName="bkgdShape" presStyleLbl="node1" presStyleIdx="2" presStyleCnt="4"/>
      <dgm:spPr/>
      <dgm:t>
        <a:bodyPr/>
        <a:lstStyle/>
        <a:p>
          <a:endParaRPr lang="zh-CN" altLang="en-US"/>
        </a:p>
      </dgm:t>
    </dgm:pt>
    <dgm:pt modelId="{ADA4ED7F-617B-4384-8A81-6D05755D9427}" type="pres">
      <dgm:prSet presAssocID="{C02A8D88-2E72-4B1C-B97A-CFFA5B86078A}" presName="nodeTx" presStyleLbl="node1" presStyleIdx="2" presStyleCnt="4">
        <dgm:presLayoutVars>
          <dgm:bulletEnabled val="1"/>
        </dgm:presLayoutVars>
      </dgm:prSet>
      <dgm:spPr/>
      <dgm:t>
        <a:bodyPr/>
        <a:lstStyle/>
        <a:p>
          <a:endParaRPr lang="zh-CN" altLang="en-US"/>
        </a:p>
      </dgm:t>
    </dgm:pt>
    <dgm:pt modelId="{3313A64A-A956-4E74-9D1F-18ACA5CAA5A2}" type="pres">
      <dgm:prSet presAssocID="{C02A8D88-2E72-4B1C-B97A-CFFA5B86078A}" presName="invisiNode" presStyleLbl="node1" presStyleIdx="2" presStyleCnt="4"/>
      <dgm:spPr/>
    </dgm:pt>
    <dgm:pt modelId="{74F2A69C-0462-4E84-8F17-0BF92A02E079}" type="pres">
      <dgm:prSet presAssocID="{C02A8D88-2E72-4B1C-B97A-CFFA5B86078A}" presName="imagNode" presStyleLbl="fgImgPlace1" presStyleIdx="2" presStyleCnt="4"/>
      <dgm:spPr>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rcRect/>
          <a:stretch>
            <a:fillRect l="-22000" r="-22000"/>
          </a:stretch>
        </a:blipFill>
      </dgm:spPr>
      <dgm:t>
        <a:bodyPr/>
        <a:lstStyle/>
        <a:p>
          <a:endParaRPr lang="zh-CN" altLang="en-US"/>
        </a:p>
      </dgm:t>
    </dgm:pt>
    <dgm:pt modelId="{C47A0595-70BA-43E7-985A-AFFA0D4418B6}" type="pres">
      <dgm:prSet presAssocID="{D26AA930-5685-43E9-B85A-4486C14F0660}" presName="sibTrans" presStyleLbl="sibTrans2D1" presStyleIdx="0" presStyleCnt="0"/>
      <dgm:spPr/>
      <dgm:t>
        <a:bodyPr/>
        <a:lstStyle/>
        <a:p>
          <a:endParaRPr lang="zh-CN" altLang="en-US"/>
        </a:p>
      </dgm:t>
    </dgm:pt>
    <dgm:pt modelId="{0E694F35-EB4A-4D33-8F4A-F5C176EA597C}" type="pres">
      <dgm:prSet presAssocID="{F9C1C32C-6080-4E0F-9DFD-3B715888AD5A}" presName="compNode" presStyleCnt="0"/>
      <dgm:spPr/>
    </dgm:pt>
    <dgm:pt modelId="{AF0414BF-B623-49E0-8D2E-E64753E53627}" type="pres">
      <dgm:prSet presAssocID="{F9C1C32C-6080-4E0F-9DFD-3B715888AD5A}" presName="bkgdShape" presStyleLbl="node1" presStyleIdx="3" presStyleCnt="4"/>
      <dgm:spPr/>
      <dgm:t>
        <a:bodyPr/>
        <a:lstStyle/>
        <a:p>
          <a:endParaRPr lang="zh-CN" altLang="en-US"/>
        </a:p>
      </dgm:t>
    </dgm:pt>
    <dgm:pt modelId="{5D15808B-5C6F-4F7A-9251-627B01911535}" type="pres">
      <dgm:prSet presAssocID="{F9C1C32C-6080-4E0F-9DFD-3B715888AD5A}" presName="nodeTx" presStyleLbl="node1" presStyleIdx="3" presStyleCnt="4">
        <dgm:presLayoutVars>
          <dgm:bulletEnabled val="1"/>
        </dgm:presLayoutVars>
      </dgm:prSet>
      <dgm:spPr/>
      <dgm:t>
        <a:bodyPr/>
        <a:lstStyle/>
        <a:p>
          <a:endParaRPr lang="zh-CN" altLang="en-US"/>
        </a:p>
      </dgm:t>
    </dgm:pt>
    <dgm:pt modelId="{555C1204-1F60-4419-858C-F55B8D2A5F1C}" type="pres">
      <dgm:prSet presAssocID="{F9C1C32C-6080-4E0F-9DFD-3B715888AD5A}" presName="invisiNode" presStyleLbl="node1" presStyleIdx="3" presStyleCnt="4"/>
      <dgm:spPr/>
    </dgm:pt>
    <dgm:pt modelId="{A257C0E1-4DE2-43C1-8B1C-2D7B2DCD3EEF}" type="pres">
      <dgm:prSet presAssocID="{F9C1C32C-6080-4E0F-9DFD-3B715888AD5A}" presName="imagNode" presStyleLbl="fgImgPlace1" presStyleIdx="3" presStyleCnt="4"/>
      <dgm:spPr>
        <a:blipFill>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 xmlns:a1611="http://schemas.microsoft.com/office/drawing/2016/11/main" r:id="rId8"/>
              </a:ext>
            </a:extLst>
          </a:blip>
          <a:srcRect/>
          <a:stretch>
            <a:fillRect l="-4000" r="-4000"/>
          </a:stretch>
        </a:blipFill>
      </dgm:spPr>
      <dgm:t>
        <a:bodyPr/>
        <a:lstStyle/>
        <a:p>
          <a:endParaRPr lang="zh-CN" altLang="en-US"/>
        </a:p>
      </dgm:t>
    </dgm:pt>
  </dgm:ptLst>
  <dgm:cxnLst>
    <dgm:cxn modelId="{3DFC580F-48F8-46AA-B6EF-60D8E9A8218E}" srcId="{77123B46-A4E7-412F-8805-D62CF229935E}" destId="{24602B6A-AC06-4344-83E9-1F8605A09467}" srcOrd="1" destOrd="0" parTransId="{F43C8191-8047-410C-BE6A-2F758AC79B0B}" sibTransId="{FC74D54C-149E-4785-A2C2-F1D89EED4EFE}"/>
    <dgm:cxn modelId="{D9CEAE21-2632-486E-939F-255FF4D7FD7E}" type="presOf" srcId="{B60928DA-64BB-437F-9723-452D5ECF4319}" destId="{056F7EDD-0662-4839-AA06-96E1D6919294}" srcOrd="0" destOrd="0" presId="urn:microsoft.com/office/officeart/2005/8/layout/hList7"/>
    <dgm:cxn modelId="{6DB82590-20EA-4C41-B1B7-38F294B27B33}" type="presOf" srcId="{B8F4CCC3-EDCE-45A2-AACB-D94CB5C77F21}" destId="{2E632D04-0E4D-4AD1-8FA2-0023591FB85B}" srcOrd="1" destOrd="0" presId="urn:microsoft.com/office/officeart/2005/8/layout/hList7"/>
    <dgm:cxn modelId="{336A6FAF-7BB5-4F69-88AE-1DDD398D9AAA}" type="presOf" srcId="{F9C1C32C-6080-4E0F-9DFD-3B715888AD5A}" destId="{5D15808B-5C6F-4F7A-9251-627B01911535}" srcOrd="1" destOrd="0" presId="urn:microsoft.com/office/officeart/2005/8/layout/hList7"/>
    <dgm:cxn modelId="{0AD6068A-5094-408C-84F9-E34369F0851E}" type="presOf" srcId="{D26AA930-5685-43E9-B85A-4486C14F0660}" destId="{C47A0595-70BA-43E7-985A-AFFA0D4418B6}" srcOrd="0" destOrd="0" presId="urn:microsoft.com/office/officeart/2005/8/layout/hList7"/>
    <dgm:cxn modelId="{10E160A2-A721-4424-92CE-0E42EA150E39}" type="presOf" srcId="{B8F4CCC3-EDCE-45A2-AACB-D94CB5C77F21}" destId="{C5C8A3DA-539C-4E3C-AE8C-CCF2A38CCE3F}" srcOrd="0" destOrd="0" presId="urn:microsoft.com/office/officeart/2005/8/layout/hList7"/>
    <dgm:cxn modelId="{F5D08E6E-86CD-4140-B7DB-7AB69FC86587}" srcId="{77123B46-A4E7-412F-8805-D62CF229935E}" destId="{C02A8D88-2E72-4B1C-B97A-CFFA5B86078A}" srcOrd="2" destOrd="0" parTransId="{F0CFABDF-4211-4092-A46E-ABE883890C9E}" sibTransId="{D26AA930-5685-43E9-B85A-4486C14F0660}"/>
    <dgm:cxn modelId="{844EADF2-F1CB-4D77-8014-EAD64A36F243}" type="presOf" srcId="{24602B6A-AC06-4344-83E9-1F8605A09467}" destId="{232D0081-61DB-4D5A-8031-F25F501CAF2F}" srcOrd="1" destOrd="0" presId="urn:microsoft.com/office/officeart/2005/8/layout/hList7"/>
    <dgm:cxn modelId="{ED1AECFA-571F-4727-974F-1D3A802A677F}" type="presOf" srcId="{FC74D54C-149E-4785-A2C2-F1D89EED4EFE}" destId="{E27D06E8-A66C-4241-8DD0-4F907ED7E75B}" srcOrd="0" destOrd="0" presId="urn:microsoft.com/office/officeart/2005/8/layout/hList7"/>
    <dgm:cxn modelId="{5037CAF3-6B5B-4313-B8E3-8A24BD17D2A4}" type="presOf" srcId="{24602B6A-AC06-4344-83E9-1F8605A09467}" destId="{DA59F893-5610-4FF2-AEA6-78093C427B00}" srcOrd="0" destOrd="0" presId="urn:microsoft.com/office/officeart/2005/8/layout/hList7"/>
    <dgm:cxn modelId="{9F815B32-1ED5-4084-9132-BDE9A6D61BAE}" srcId="{77123B46-A4E7-412F-8805-D62CF229935E}" destId="{F9C1C32C-6080-4E0F-9DFD-3B715888AD5A}" srcOrd="3" destOrd="0" parTransId="{6D4F4CFE-BFF9-46EC-8F6A-0AA2EDE1F0FD}" sibTransId="{2069C66A-C835-44EF-8DA4-35D6B4A7B50D}"/>
    <dgm:cxn modelId="{5008FABA-EB74-4CC0-AB5C-C53EF7933829}" type="presOf" srcId="{C02A8D88-2E72-4B1C-B97A-CFFA5B86078A}" destId="{ADA4ED7F-617B-4384-8A81-6D05755D9427}" srcOrd="1" destOrd="0" presId="urn:microsoft.com/office/officeart/2005/8/layout/hList7"/>
    <dgm:cxn modelId="{AA96647D-D1D4-4BD7-9D83-FC83DA1DE151}" type="presOf" srcId="{77123B46-A4E7-412F-8805-D62CF229935E}" destId="{8B0CD4C3-770B-4C36-B583-58244FB3BD6C}" srcOrd="0" destOrd="0" presId="urn:microsoft.com/office/officeart/2005/8/layout/hList7"/>
    <dgm:cxn modelId="{19CF1A12-AF64-4E98-B940-C33D45B28E63}" type="presOf" srcId="{F9C1C32C-6080-4E0F-9DFD-3B715888AD5A}" destId="{AF0414BF-B623-49E0-8D2E-E64753E53627}" srcOrd="0" destOrd="0" presId="urn:microsoft.com/office/officeart/2005/8/layout/hList7"/>
    <dgm:cxn modelId="{C7573C62-FEEB-456F-9915-3E2410E60D88}" type="presOf" srcId="{C02A8D88-2E72-4B1C-B97A-CFFA5B86078A}" destId="{C3948280-F4D4-42BB-9093-C7B4EFEDE1AB}" srcOrd="0" destOrd="0" presId="urn:microsoft.com/office/officeart/2005/8/layout/hList7"/>
    <dgm:cxn modelId="{100BED2B-AA5A-4B94-AF0C-39A3A485308E}" srcId="{77123B46-A4E7-412F-8805-D62CF229935E}" destId="{B8F4CCC3-EDCE-45A2-AACB-D94CB5C77F21}" srcOrd="0" destOrd="0" parTransId="{4E7BD9F4-04C5-4034-8D5E-09B49FCA7F97}" sibTransId="{B60928DA-64BB-437F-9723-452D5ECF4319}"/>
    <dgm:cxn modelId="{8A8C4EDC-C469-4599-BDA8-779AD09DCE7E}" type="presParOf" srcId="{8B0CD4C3-770B-4C36-B583-58244FB3BD6C}" destId="{D83DDF26-F72B-4630-BEBC-5198B5124E96}" srcOrd="0" destOrd="0" presId="urn:microsoft.com/office/officeart/2005/8/layout/hList7"/>
    <dgm:cxn modelId="{2FC3C726-428C-4007-B450-92AB9312A413}" type="presParOf" srcId="{8B0CD4C3-770B-4C36-B583-58244FB3BD6C}" destId="{8A41CF35-BD96-4879-9C14-248F34E5A987}" srcOrd="1" destOrd="0" presId="urn:microsoft.com/office/officeart/2005/8/layout/hList7"/>
    <dgm:cxn modelId="{45C4C060-520B-4F1F-BC00-ECA23071919A}" type="presParOf" srcId="{8A41CF35-BD96-4879-9C14-248F34E5A987}" destId="{F9A6BF00-DE9E-41D9-86F5-3EC2BA04D5EE}" srcOrd="0" destOrd="0" presId="urn:microsoft.com/office/officeart/2005/8/layout/hList7"/>
    <dgm:cxn modelId="{98A37A2E-34D5-4F4F-B1E6-5B878D18A8EF}" type="presParOf" srcId="{F9A6BF00-DE9E-41D9-86F5-3EC2BA04D5EE}" destId="{C5C8A3DA-539C-4E3C-AE8C-CCF2A38CCE3F}" srcOrd="0" destOrd="0" presId="urn:microsoft.com/office/officeart/2005/8/layout/hList7"/>
    <dgm:cxn modelId="{4F01259F-0E54-48E1-AE38-776E21C36477}" type="presParOf" srcId="{F9A6BF00-DE9E-41D9-86F5-3EC2BA04D5EE}" destId="{2E632D04-0E4D-4AD1-8FA2-0023591FB85B}" srcOrd="1" destOrd="0" presId="urn:microsoft.com/office/officeart/2005/8/layout/hList7"/>
    <dgm:cxn modelId="{3305D426-F9F4-4159-A182-4A8D444A82A9}" type="presParOf" srcId="{F9A6BF00-DE9E-41D9-86F5-3EC2BA04D5EE}" destId="{226FFF12-6DF8-40BD-9A39-87226C5BC830}" srcOrd="2" destOrd="0" presId="urn:microsoft.com/office/officeart/2005/8/layout/hList7"/>
    <dgm:cxn modelId="{1F335E26-0255-46AC-AF4B-91A37EC99D74}" type="presParOf" srcId="{F9A6BF00-DE9E-41D9-86F5-3EC2BA04D5EE}" destId="{DDD7E12D-F1FB-4FB8-91DA-AB80413C3B70}" srcOrd="3" destOrd="0" presId="urn:microsoft.com/office/officeart/2005/8/layout/hList7"/>
    <dgm:cxn modelId="{2DD23E0E-93D6-4A03-A1C4-75574D5BE87F}" type="presParOf" srcId="{8A41CF35-BD96-4879-9C14-248F34E5A987}" destId="{056F7EDD-0662-4839-AA06-96E1D6919294}" srcOrd="1" destOrd="0" presId="urn:microsoft.com/office/officeart/2005/8/layout/hList7"/>
    <dgm:cxn modelId="{BD285FF6-D4DB-452A-ACCF-83853AFE9DF0}" type="presParOf" srcId="{8A41CF35-BD96-4879-9C14-248F34E5A987}" destId="{A55F84D2-BA57-4A03-BA10-56551A445C17}" srcOrd="2" destOrd="0" presId="urn:microsoft.com/office/officeart/2005/8/layout/hList7"/>
    <dgm:cxn modelId="{F11D43D6-41C2-4B60-9C00-2BEF8AD3C9D2}" type="presParOf" srcId="{A55F84D2-BA57-4A03-BA10-56551A445C17}" destId="{DA59F893-5610-4FF2-AEA6-78093C427B00}" srcOrd="0" destOrd="0" presId="urn:microsoft.com/office/officeart/2005/8/layout/hList7"/>
    <dgm:cxn modelId="{1D84AD7D-4273-4AE1-8E1A-D96453371415}" type="presParOf" srcId="{A55F84D2-BA57-4A03-BA10-56551A445C17}" destId="{232D0081-61DB-4D5A-8031-F25F501CAF2F}" srcOrd="1" destOrd="0" presId="urn:microsoft.com/office/officeart/2005/8/layout/hList7"/>
    <dgm:cxn modelId="{2E2FD6A4-D17E-4B5D-B255-081887078081}" type="presParOf" srcId="{A55F84D2-BA57-4A03-BA10-56551A445C17}" destId="{4C7F43AF-92A0-47D6-8ED0-55D6E4572DF0}" srcOrd="2" destOrd="0" presId="urn:microsoft.com/office/officeart/2005/8/layout/hList7"/>
    <dgm:cxn modelId="{A87A413C-BD05-4BA5-B7A6-B0DE3D318810}" type="presParOf" srcId="{A55F84D2-BA57-4A03-BA10-56551A445C17}" destId="{A4DAE783-FE56-4563-AC64-AE86422C5F53}" srcOrd="3" destOrd="0" presId="urn:microsoft.com/office/officeart/2005/8/layout/hList7"/>
    <dgm:cxn modelId="{661CB756-7DE4-4A5D-91AC-0C08B888BAE7}" type="presParOf" srcId="{8A41CF35-BD96-4879-9C14-248F34E5A987}" destId="{E27D06E8-A66C-4241-8DD0-4F907ED7E75B}" srcOrd="3" destOrd="0" presId="urn:microsoft.com/office/officeart/2005/8/layout/hList7"/>
    <dgm:cxn modelId="{46D7D8BB-8958-40C1-A0CF-D03531EA4D8C}" type="presParOf" srcId="{8A41CF35-BD96-4879-9C14-248F34E5A987}" destId="{D1E65AAC-9205-45D8-9357-FEE9F6B7010F}" srcOrd="4" destOrd="0" presId="urn:microsoft.com/office/officeart/2005/8/layout/hList7"/>
    <dgm:cxn modelId="{6A5F64FF-D2B3-401B-BE8C-3E269D105542}" type="presParOf" srcId="{D1E65AAC-9205-45D8-9357-FEE9F6B7010F}" destId="{C3948280-F4D4-42BB-9093-C7B4EFEDE1AB}" srcOrd="0" destOrd="0" presId="urn:microsoft.com/office/officeart/2005/8/layout/hList7"/>
    <dgm:cxn modelId="{AC43BB38-F76C-4CC1-A511-02B75D917F9A}" type="presParOf" srcId="{D1E65AAC-9205-45D8-9357-FEE9F6B7010F}" destId="{ADA4ED7F-617B-4384-8A81-6D05755D9427}" srcOrd="1" destOrd="0" presId="urn:microsoft.com/office/officeart/2005/8/layout/hList7"/>
    <dgm:cxn modelId="{76B96C26-2E09-4836-80ED-A6B0AC7A6062}" type="presParOf" srcId="{D1E65AAC-9205-45D8-9357-FEE9F6B7010F}" destId="{3313A64A-A956-4E74-9D1F-18ACA5CAA5A2}" srcOrd="2" destOrd="0" presId="urn:microsoft.com/office/officeart/2005/8/layout/hList7"/>
    <dgm:cxn modelId="{E1185735-1E82-48A7-9722-71CA15A7AFB2}" type="presParOf" srcId="{D1E65AAC-9205-45D8-9357-FEE9F6B7010F}" destId="{74F2A69C-0462-4E84-8F17-0BF92A02E079}" srcOrd="3" destOrd="0" presId="urn:microsoft.com/office/officeart/2005/8/layout/hList7"/>
    <dgm:cxn modelId="{3A8CE890-509C-4F35-9EB3-D56C6F2BB30F}" type="presParOf" srcId="{8A41CF35-BD96-4879-9C14-248F34E5A987}" destId="{C47A0595-70BA-43E7-985A-AFFA0D4418B6}" srcOrd="5" destOrd="0" presId="urn:microsoft.com/office/officeart/2005/8/layout/hList7"/>
    <dgm:cxn modelId="{F0E617B3-CDCA-4B0B-8CF9-47822EDEC5DD}" type="presParOf" srcId="{8A41CF35-BD96-4879-9C14-248F34E5A987}" destId="{0E694F35-EB4A-4D33-8F4A-F5C176EA597C}" srcOrd="6" destOrd="0" presId="urn:microsoft.com/office/officeart/2005/8/layout/hList7"/>
    <dgm:cxn modelId="{34A310AB-AF15-4E8B-8688-08FB43AB483E}" type="presParOf" srcId="{0E694F35-EB4A-4D33-8F4A-F5C176EA597C}" destId="{AF0414BF-B623-49E0-8D2E-E64753E53627}" srcOrd="0" destOrd="0" presId="urn:microsoft.com/office/officeart/2005/8/layout/hList7"/>
    <dgm:cxn modelId="{137ECF53-50A4-41C1-9010-18B106B3EFEC}" type="presParOf" srcId="{0E694F35-EB4A-4D33-8F4A-F5C176EA597C}" destId="{5D15808B-5C6F-4F7A-9251-627B01911535}" srcOrd="1" destOrd="0" presId="urn:microsoft.com/office/officeart/2005/8/layout/hList7"/>
    <dgm:cxn modelId="{2BEE637E-9B8C-4B8E-89BE-03F232DE83F0}" type="presParOf" srcId="{0E694F35-EB4A-4D33-8F4A-F5C176EA597C}" destId="{555C1204-1F60-4419-858C-F55B8D2A5F1C}" srcOrd="2" destOrd="0" presId="urn:microsoft.com/office/officeart/2005/8/layout/hList7"/>
    <dgm:cxn modelId="{FBB29447-F234-4D49-AB04-817F657B4A70}" type="presParOf" srcId="{0E694F35-EB4A-4D33-8F4A-F5C176EA597C}" destId="{A257C0E1-4DE2-43C1-8B1C-2D7B2DCD3EEF}"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CD3451-FE5B-4A3B-8D1A-8D07C379489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73ED6F94-77B6-467A-B509-3DFD832C87F8}">
      <dgm:prSet custT="1"/>
      <dgm:spPr/>
      <dgm:t>
        <a:bodyPr/>
        <a:lstStyle/>
        <a:p>
          <a:pPr algn="l" rtl="0"/>
          <a:r>
            <a:rPr lang="zh-CN" altLang="en-US" sz="2400" dirty="0" smtClean="0"/>
            <a:t>相对于事实，故事被人们记住的可能多达 </a:t>
          </a:r>
          <a:r>
            <a:rPr lang="en-US" altLang="en-US" sz="2400" dirty="0" smtClean="0"/>
            <a:t>22 </a:t>
          </a:r>
          <a:r>
            <a:rPr lang="zh-CN" altLang="en-US" sz="2400" dirty="0" smtClean="0"/>
            <a:t>倍（</a:t>
          </a:r>
          <a:r>
            <a:rPr lang="en-GB" altLang="en-US" sz="2400" dirty="0" smtClean="0"/>
            <a:t>Stories are remembered up to 22 times more than facts alone</a:t>
          </a:r>
          <a:r>
            <a:rPr lang="zh-CN" altLang="en-US" sz="2400" dirty="0" smtClean="0"/>
            <a:t>）</a:t>
          </a:r>
        </a:p>
        <a:p>
          <a:pPr algn="r"/>
          <a:r>
            <a:rPr lang="en-GB" altLang="en-US" sz="2400" dirty="0" smtClean="0"/>
            <a:t>——Jennifer </a:t>
          </a:r>
          <a:r>
            <a:rPr lang="en-GB" altLang="en-US" sz="2400" dirty="0" err="1" smtClean="0"/>
            <a:t>Aaker</a:t>
          </a:r>
          <a:r>
            <a:rPr lang="zh-CN" altLang="en-US" sz="2400" dirty="0" smtClean="0"/>
            <a:t>（斯坦福大学教授）</a:t>
          </a:r>
        </a:p>
        <a:p>
          <a:pPr algn="l" rtl="0"/>
          <a:endParaRPr lang="zh-CN" sz="2400" dirty="0"/>
        </a:p>
      </dgm:t>
    </dgm:pt>
    <dgm:pt modelId="{AD369486-2353-415F-B275-DAE5C770D649}" type="sibTrans" cxnId="{E1C12298-9923-4D6F-B387-FF5BBBA76146}">
      <dgm:prSet/>
      <dgm:spPr/>
      <dgm:t>
        <a:bodyPr/>
        <a:lstStyle/>
        <a:p>
          <a:endParaRPr lang="zh-CN" altLang="en-US" sz="2400"/>
        </a:p>
      </dgm:t>
    </dgm:pt>
    <dgm:pt modelId="{CC18C4B8-1588-45D6-8A72-BDCDB3ED03EA}" type="parTrans" cxnId="{E1C12298-9923-4D6F-B387-FF5BBBA76146}">
      <dgm:prSet/>
      <dgm:spPr/>
      <dgm:t>
        <a:bodyPr/>
        <a:lstStyle/>
        <a:p>
          <a:endParaRPr lang="zh-CN" altLang="en-US" sz="2400"/>
        </a:p>
      </dgm:t>
    </dgm:pt>
    <dgm:pt modelId="{1642A035-BED8-4B06-AEF3-21555310313A}" type="pres">
      <dgm:prSet presAssocID="{3FCD3451-FE5B-4A3B-8D1A-8D07C3794897}" presName="linear" presStyleCnt="0">
        <dgm:presLayoutVars>
          <dgm:animLvl val="lvl"/>
          <dgm:resizeHandles val="exact"/>
        </dgm:presLayoutVars>
      </dgm:prSet>
      <dgm:spPr/>
      <dgm:t>
        <a:bodyPr/>
        <a:lstStyle/>
        <a:p>
          <a:endParaRPr lang="zh-CN" altLang="en-US"/>
        </a:p>
      </dgm:t>
    </dgm:pt>
    <dgm:pt modelId="{559667EB-D73A-492D-98C5-E0F938A6613D}" type="pres">
      <dgm:prSet presAssocID="{73ED6F94-77B6-467A-B509-3DFD832C87F8}" presName="parentText" presStyleLbl="node1" presStyleIdx="0" presStyleCnt="1">
        <dgm:presLayoutVars>
          <dgm:chMax val="0"/>
          <dgm:bulletEnabled val="1"/>
        </dgm:presLayoutVars>
      </dgm:prSet>
      <dgm:spPr/>
      <dgm:t>
        <a:bodyPr/>
        <a:lstStyle/>
        <a:p>
          <a:endParaRPr lang="zh-CN" altLang="en-US"/>
        </a:p>
      </dgm:t>
    </dgm:pt>
  </dgm:ptLst>
  <dgm:cxnLst>
    <dgm:cxn modelId="{D1163E6D-1C48-43BE-BDA0-6FD5994FC039}" type="presOf" srcId="{73ED6F94-77B6-467A-B509-3DFD832C87F8}" destId="{559667EB-D73A-492D-98C5-E0F938A6613D}" srcOrd="0" destOrd="0" presId="urn:microsoft.com/office/officeart/2005/8/layout/vList2"/>
    <dgm:cxn modelId="{E1C12298-9923-4D6F-B387-FF5BBBA76146}" srcId="{3FCD3451-FE5B-4A3B-8D1A-8D07C3794897}" destId="{73ED6F94-77B6-467A-B509-3DFD832C87F8}" srcOrd="0" destOrd="0" parTransId="{CC18C4B8-1588-45D6-8A72-BDCDB3ED03EA}" sibTransId="{AD369486-2353-415F-B275-DAE5C770D649}"/>
    <dgm:cxn modelId="{920A32F0-875E-4E3A-8DD6-4FED1D92DB50}" type="presOf" srcId="{3FCD3451-FE5B-4A3B-8D1A-8D07C3794897}" destId="{1642A035-BED8-4B06-AEF3-21555310313A}" srcOrd="0" destOrd="0" presId="urn:microsoft.com/office/officeart/2005/8/layout/vList2"/>
    <dgm:cxn modelId="{B953A315-5AD6-47CB-9671-87DD21154840}" type="presParOf" srcId="{1642A035-BED8-4B06-AEF3-21555310313A}" destId="{559667EB-D73A-492D-98C5-E0F938A6613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CD3451-FE5B-4A3B-8D1A-8D07C379489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73ED6F94-77B6-467A-B509-3DFD832C87F8}">
      <dgm:prSet/>
      <dgm:spPr>
        <a:solidFill>
          <a:schemeClr val="accent6"/>
        </a:solidFill>
      </dgm:spPr>
      <dgm:t>
        <a:bodyPr/>
        <a:lstStyle/>
        <a:p>
          <a:pPr rtl="0"/>
          <a:r>
            <a:rPr lang="zh-CN" altLang="en-US" dirty="0" smtClean="0"/>
            <a:t>    相对于数据，故事更符合人类天生的认知特征。在救助儿童会（</a:t>
          </a:r>
          <a:r>
            <a:rPr lang="en-US" altLang="en-US" dirty="0" smtClean="0"/>
            <a:t>Save the Children</a:t>
          </a:r>
          <a:r>
            <a:rPr lang="zh-CN" altLang="en-US" dirty="0" smtClean="0"/>
            <a:t>）的一项公益活动中，研究者为同一个捐款对象准备两种不同版本的宣传手册，一种是基于故事化描述的版本，另一种是简单罗列事实数据的版本，数据分析发现拿到前一版本的捐赠者的平均捐款金额比后者高出两倍以上。</a:t>
          </a:r>
          <a:endParaRPr lang="zh-CN" dirty="0"/>
        </a:p>
      </dgm:t>
    </dgm:pt>
    <dgm:pt modelId="{AD369486-2353-415F-B275-DAE5C770D649}" type="sibTrans" cxnId="{E1C12298-9923-4D6F-B387-FF5BBBA76146}">
      <dgm:prSet/>
      <dgm:spPr/>
      <dgm:t>
        <a:bodyPr/>
        <a:lstStyle/>
        <a:p>
          <a:endParaRPr lang="zh-CN" altLang="en-US"/>
        </a:p>
      </dgm:t>
    </dgm:pt>
    <dgm:pt modelId="{CC18C4B8-1588-45D6-8A72-BDCDB3ED03EA}" type="parTrans" cxnId="{E1C12298-9923-4D6F-B387-FF5BBBA76146}">
      <dgm:prSet/>
      <dgm:spPr/>
      <dgm:t>
        <a:bodyPr/>
        <a:lstStyle/>
        <a:p>
          <a:endParaRPr lang="zh-CN" altLang="en-US"/>
        </a:p>
      </dgm:t>
    </dgm:pt>
    <dgm:pt modelId="{1642A035-BED8-4B06-AEF3-21555310313A}" type="pres">
      <dgm:prSet presAssocID="{3FCD3451-FE5B-4A3B-8D1A-8D07C3794897}" presName="linear" presStyleCnt="0">
        <dgm:presLayoutVars>
          <dgm:animLvl val="lvl"/>
          <dgm:resizeHandles val="exact"/>
        </dgm:presLayoutVars>
      </dgm:prSet>
      <dgm:spPr/>
      <dgm:t>
        <a:bodyPr/>
        <a:lstStyle/>
        <a:p>
          <a:endParaRPr lang="zh-CN" altLang="en-US"/>
        </a:p>
      </dgm:t>
    </dgm:pt>
    <dgm:pt modelId="{559667EB-D73A-492D-98C5-E0F938A6613D}" type="pres">
      <dgm:prSet presAssocID="{73ED6F94-77B6-467A-B509-3DFD832C87F8}" presName="parentText" presStyleLbl="node1" presStyleIdx="0" presStyleCnt="1">
        <dgm:presLayoutVars>
          <dgm:chMax val="0"/>
          <dgm:bulletEnabled val="1"/>
        </dgm:presLayoutVars>
      </dgm:prSet>
      <dgm:spPr/>
      <dgm:t>
        <a:bodyPr/>
        <a:lstStyle/>
        <a:p>
          <a:endParaRPr lang="zh-CN" altLang="en-US"/>
        </a:p>
      </dgm:t>
    </dgm:pt>
  </dgm:ptLst>
  <dgm:cxnLst>
    <dgm:cxn modelId="{D1163E6D-1C48-43BE-BDA0-6FD5994FC039}" type="presOf" srcId="{73ED6F94-77B6-467A-B509-3DFD832C87F8}" destId="{559667EB-D73A-492D-98C5-E0F938A6613D}" srcOrd="0" destOrd="0" presId="urn:microsoft.com/office/officeart/2005/8/layout/vList2"/>
    <dgm:cxn modelId="{E1C12298-9923-4D6F-B387-FF5BBBA76146}" srcId="{3FCD3451-FE5B-4A3B-8D1A-8D07C3794897}" destId="{73ED6F94-77B6-467A-B509-3DFD832C87F8}" srcOrd="0" destOrd="0" parTransId="{CC18C4B8-1588-45D6-8A72-BDCDB3ED03EA}" sibTransId="{AD369486-2353-415F-B275-DAE5C770D649}"/>
    <dgm:cxn modelId="{920A32F0-875E-4E3A-8DD6-4FED1D92DB50}" type="presOf" srcId="{3FCD3451-FE5B-4A3B-8D1A-8D07C3794897}" destId="{1642A035-BED8-4B06-AEF3-21555310313A}" srcOrd="0" destOrd="0" presId="urn:microsoft.com/office/officeart/2005/8/layout/vList2"/>
    <dgm:cxn modelId="{B953A315-5AD6-47CB-9671-87DD21154840}" type="presParOf" srcId="{1642A035-BED8-4B06-AEF3-21555310313A}" destId="{559667EB-D73A-492D-98C5-E0F938A6613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CD3451-FE5B-4A3B-8D1A-8D07C379489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73ED6F94-77B6-467A-B509-3DFD832C87F8}">
      <dgm:prSet/>
      <dgm:spPr>
        <a:solidFill>
          <a:schemeClr val="accent1"/>
        </a:solidFill>
      </dgm:spPr>
      <dgm:t>
        <a:bodyPr/>
        <a:lstStyle/>
        <a:p>
          <a:pPr algn="l" rtl="0"/>
          <a:r>
            <a:rPr lang="zh-CN" altLang="en-US" dirty="0" smtClean="0"/>
            <a:t>    数据故事具有两重性，即将数据的客观性和故事的主观性为一体。就绝大多数人而言，相对于数据本身，数据故事更容易记忆、认知和转变成行动。</a:t>
          </a:r>
        </a:p>
        <a:p>
          <a:pPr algn="r"/>
          <a:r>
            <a:rPr lang="en-US" altLang="en-US" dirty="0" smtClean="0"/>
            <a:t>——</a:t>
          </a:r>
          <a:r>
            <a:rPr lang="zh-CN" altLang="en-US" dirty="0" smtClean="0"/>
            <a:t>朝乐门（本书作者）</a:t>
          </a:r>
        </a:p>
        <a:p>
          <a:pPr algn="l" rtl="0"/>
          <a:endParaRPr lang="zh-CN" dirty="0"/>
        </a:p>
      </dgm:t>
    </dgm:pt>
    <dgm:pt modelId="{AD369486-2353-415F-B275-DAE5C770D649}" type="sibTrans" cxnId="{E1C12298-9923-4D6F-B387-FF5BBBA76146}">
      <dgm:prSet/>
      <dgm:spPr/>
      <dgm:t>
        <a:bodyPr/>
        <a:lstStyle/>
        <a:p>
          <a:endParaRPr lang="zh-CN" altLang="en-US"/>
        </a:p>
      </dgm:t>
    </dgm:pt>
    <dgm:pt modelId="{CC18C4B8-1588-45D6-8A72-BDCDB3ED03EA}" type="parTrans" cxnId="{E1C12298-9923-4D6F-B387-FF5BBBA76146}">
      <dgm:prSet/>
      <dgm:spPr/>
      <dgm:t>
        <a:bodyPr/>
        <a:lstStyle/>
        <a:p>
          <a:endParaRPr lang="zh-CN" altLang="en-US"/>
        </a:p>
      </dgm:t>
    </dgm:pt>
    <dgm:pt modelId="{1642A035-BED8-4B06-AEF3-21555310313A}" type="pres">
      <dgm:prSet presAssocID="{3FCD3451-FE5B-4A3B-8D1A-8D07C3794897}" presName="linear" presStyleCnt="0">
        <dgm:presLayoutVars>
          <dgm:animLvl val="lvl"/>
          <dgm:resizeHandles val="exact"/>
        </dgm:presLayoutVars>
      </dgm:prSet>
      <dgm:spPr/>
      <dgm:t>
        <a:bodyPr/>
        <a:lstStyle/>
        <a:p>
          <a:endParaRPr lang="zh-CN" altLang="en-US"/>
        </a:p>
      </dgm:t>
    </dgm:pt>
    <dgm:pt modelId="{559667EB-D73A-492D-98C5-E0F938A6613D}" type="pres">
      <dgm:prSet presAssocID="{73ED6F94-77B6-467A-B509-3DFD832C87F8}" presName="parentText" presStyleLbl="node1" presStyleIdx="0" presStyleCnt="1">
        <dgm:presLayoutVars>
          <dgm:chMax val="0"/>
          <dgm:bulletEnabled val="1"/>
        </dgm:presLayoutVars>
      </dgm:prSet>
      <dgm:spPr/>
      <dgm:t>
        <a:bodyPr/>
        <a:lstStyle/>
        <a:p>
          <a:endParaRPr lang="zh-CN" altLang="en-US"/>
        </a:p>
      </dgm:t>
    </dgm:pt>
  </dgm:ptLst>
  <dgm:cxnLst>
    <dgm:cxn modelId="{D1163E6D-1C48-43BE-BDA0-6FD5994FC039}" type="presOf" srcId="{73ED6F94-77B6-467A-B509-3DFD832C87F8}" destId="{559667EB-D73A-492D-98C5-E0F938A6613D}" srcOrd="0" destOrd="0" presId="urn:microsoft.com/office/officeart/2005/8/layout/vList2"/>
    <dgm:cxn modelId="{E1C12298-9923-4D6F-B387-FF5BBBA76146}" srcId="{3FCD3451-FE5B-4A3B-8D1A-8D07C3794897}" destId="{73ED6F94-77B6-467A-B509-3DFD832C87F8}" srcOrd="0" destOrd="0" parTransId="{CC18C4B8-1588-45D6-8A72-BDCDB3ED03EA}" sibTransId="{AD369486-2353-415F-B275-DAE5C770D649}"/>
    <dgm:cxn modelId="{920A32F0-875E-4E3A-8DD6-4FED1D92DB50}" type="presOf" srcId="{3FCD3451-FE5B-4A3B-8D1A-8D07C3794897}" destId="{1642A035-BED8-4B06-AEF3-21555310313A}" srcOrd="0" destOrd="0" presId="urn:microsoft.com/office/officeart/2005/8/layout/vList2"/>
    <dgm:cxn modelId="{B953A315-5AD6-47CB-9671-87DD21154840}" type="presParOf" srcId="{1642A035-BED8-4B06-AEF3-21555310313A}" destId="{559667EB-D73A-492D-98C5-E0F938A6613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CD3451-FE5B-4A3B-8D1A-8D07C379489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73ED6F94-77B6-467A-B509-3DFD832C87F8}">
      <dgm:prSet custT="1"/>
      <dgm:spPr>
        <a:solidFill>
          <a:schemeClr val="accent5"/>
        </a:solidFill>
      </dgm:spPr>
      <dgm:t>
        <a:bodyPr/>
        <a:lstStyle/>
        <a:p>
          <a:pPr algn="l" rtl="0"/>
          <a:r>
            <a:rPr lang="zh-CN" altLang="en-US" sz="2400" dirty="0" smtClean="0"/>
            <a:t>    数据故事</a:t>
          </a:r>
          <a:r>
            <a:rPr lang="en-US" altLang="en-US" sz="2400" dirty="0" smtClean="0"/>
            <a:t>(Data Story)</a:t>
          </a:r>
          <a:r>
            <a:rPr lang="zh-CN" altLang="en-US" sz="2400" dirty="0" smtClean="0"/>
            <a:t>是以满足特定业务需求为目的，以数据为原始材料，以数据分析和建模方法为手段，从数据中发现有价值的洞见，并以故事形式向目标受众提供的一种数据产品或服务。通常，将数据转换为数据故事的过程称作数据故事化</a:t>
          </a:r>
          <a:r>
            <a:rPr lang="en-US" altLang="en-US" sz="2400" dirty="0" smtClean="0"/>
            <a:t>(Data Storytelling)</a:t>
          </a:r>
          <a:r>
            <a:rPr lang="zh-CN" altLang="en-US" sz="2400" dirty="0" smtClean="0"/>
            <a:t>。</a:t>
          </a:r>
          <a:endParaRPr lang="zh-CN" sz="2400" dirty="0"/>
        </a:p>
      </dgm:t>
    </dgm:pt>
    <dgm:pt modelId="{AD369486-2353-415F-B275-DAE5C770D649}" type="sibTrans" cxnId="{E1C12298-9923-4D6F-B387-FF5BBBA76146}">
      <dgm:prSet/>
      <dgm:spPr/>
      <dgm:t>
        <a:bodyPr/>
        <a:lstStyle/>
        <a:p>
          <a:endParaRPr lang="zh-CN" altLang="en-US"/>
        </a:p>
      </dgm:t>
    </dgm:pt>
    <dgm:pt modelId="{CC18C4B8-1588-45D6-8A72-BDCDB3ED03EA}" type="parTrans" cxnId="{E1C12298-9923-4D6F-B387-FF5BBBA76146}">
      <dgm:prSet/>
      <dgm:spPr/>
      <dgm:t>
        <a:bodyPr/>
        <a:lstStyle/>
        <a:p>
          <a:endParaRPr lang="zh-CN" altLang="en-US"/>
        </a:p>
      </dgm:t>
    </dgm:pt>
    <dgm:pt modelId="{1642A035-BED8-4B06-AEF3-21555310313A}" type="pres">
      <dgm:prSet presAssocID="{3FCD3451-FE5B-4A3B-8D1A-8D07C3794897}" presName="linear" presStyleCnt="0">
        <dgm:presLayoutVars>
          <dgm:animLvl val="lvl"/>
          <dgm:resizeHandles val="exact"/>
        </dgm:presLayoutVars>
      </dgm:prSet>
      <dgm:spPr/>
      <dgm:t>
        <a:bodyPr/>
        <a:lstStyle/>
        <a:p>
          <a:endParaRPr lang="zh-CN" altLang="en-US"/>
        </a:p>
      </dgm:t>
    </dgm:pt>
    <dgm:pt modelId="{559667EB-D73A-492D-98C5-E0F938A6613D}" type="pres">
      <dgm:prSet presAssocID="{73ED6F94-77B6-467A-B509-3DFD832C87F8}" presName="parentText" presStyleLbl="node1" presStyleIdx="0" presStyleCnt="1" custScaleY="143660">
        <dgm:presLayoutVars>
          <dgm:chMax val="0"/>
          <dgm:bulletEnabled val="1"/>
        </dgm:presLayoutVars>
      </dgm:prSet>
      <dgm:spPr/>
      <dgm:t>
        <a:bodyPr/>
        <a:lstStyle/>
        <a:p>
          <a:endParaRPr lang="zh-CN" altLang="en-US"/>
        </a:p>
      </dgm:t>
    </dgm:pt>
  </dgm:ptLst>
  <dgm:cxnLst>
    <dgm:cxn modelId="{D1163E6D-1C48-43BE-BDA0-6FD5994FC039}" type="presOf" srcId="{73ED6F94-77B6-467A-B509-3DFD832C87F8}" destId="{559667EB-D73A-492D-98C5-E0F938A6613D}" srcOrd="0" destOrd="0" presId="urn:microsoft.com/office/officeart/2005/8/layout/vList2"/>
    <dgm:cxn modelId="{E1C12298-9923-4D6F-B387-FF5BBBA76146}" srcId="{3FCD3451-FE5B-4A3B-8D1A-8D07C3794897}" destId="{73ED6F94-77B6-467A-B509-3DFD832C87F8}" srcOrd="0" destOrd="0" parTransId="{CC18C4B8-1588-45D6-8A72-BDCDB3ED03EA}" sibTransId="{AD369486-2353-415F-B275-DAE5C770D649}"/>
    <dgm:cxn modelId="{920A32F0-875E-4E3A-8DD6-4FED1D92DB50}" type="presOf" srcId="{3FCD3451-FE5B-4A3B-8D1A-8D07C3794897}" destId="{1642A035-BED8-4B06-AEF3-21555310313A}" srcOrd="0" destOrd="0" presId="urn:microsoft.com/office/officeart/2005/8/layout/vList2"/>
    <dgm:cxn modelId="{B953A315-5AD6-47CB-9671-87DD21154840}" type="presParOf" srcId="{1642A035-BED8-4B06-AEF3-21555310313A}" destId="{559667EB-D73A-492D-98C5-E0F938A6613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CD3451-FE5B-4A3B-8D1A-8D07C379489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E2B1EE7F-7358-4469-8087-7781CCFCF7E1}">
      <dgm:prSet/>
      <dgm:spPr/>
      <dgm:t>
        <a:bodyPr/>
        <a:lstStyle/>
        <a:p>
          <a:pPr rtl="0"/>
          <a:r>
            <a:rPr lang="zh-CN" b="1" dirty="0" smtClean="0"/>
            <a:t>（</a:t>
          </a:r>
          <a:r>
            <a:rPr lang="en-US" b="1" dirty="0" smtClean="0"/>
            <a:t>1</a:t>
          </a:r>
          <a:r>
            <a:rPr lang="zh-CN" b="1" dirty="0" smtClean="0"/>
            <a:t>）数据驱动型故事化（</a:t>
          </a:r>
          <a:r>
            <a:rPr lang="en-US" b="1" dirty="0" smtClean="0"/>
            <a:t>Data-Driven Storytelling</a:t>
          </a:r>
          <a:r>
            <a:rPr lang="zh-CN" b="1" dirty="0" smtClean="0"/>
            <a:t>）</a:t>
          </a:r>
          <a:r>
            <a:rPr lang="zh-CN" dirty="0" smtClean="0"/>
            <a:t>强调的是故事叙述的一种形式，区别于模型驱动和目标驱动的叙述方式；</a:t>
          </a:r>
          <a:endParaRPr lang="zh-CN" dirty="0"/>
        </a:p>
      </dgm:t>
    </dgm:pt>
    <dgm:pt modelId="{D8F02831-A8F7-4A0F-AC8D-1302D0C6FA85}" type="parTrans" cxnId="{4199450C-B119-4486-8691-FD53BF508DB9}">
      <dgm:prSet/>
      <dgm:spPr/>
      <dgm:t>
        <a:bodyPr/>
        <a:lstStyle/>
        <a:p>
          <a:endParaRPr lang="zh-CN" altLang="en-US"/>
        </a:p>
      </dgm:t>
    </dgm:pt>
    <dgm:pt modelId="{725FCD1D-44B6-4A7E-AD6B-3406423927F5}" type="sibTrans" cxnId="{4199450C-B119-4486-8691-FD53BF508DB9}">
      <dgm:prSet/>
      <dgm:spPr/>
      <dgm:t>
        <a:bodyPr/>
        <a:lstStyle/>
        <a:p>
          <a:endParaRPr lang="zh-CN" altLang="en-US"/>
        </a:p>
      </dgm:t>
    </dgm:pt>
    <dgm:pt modelId="{73ED6F94-77B6-467A-B509-3DFD832C87F8}">
      <dgm:prSet/>
      <dgm:spPr/>
      <dgm:t>
        <a:bodyPr/>
        <a:lstStyle/>
        <a:p>
          <a:pPr rtl="0"/>
          <a:r>
            <a:rPr lang="zh-CN" b="1" dirty="0" smtClean="0"/>
            <a:t>（</a:t>
          </a:r>
          <a:r>
            <a:rPr lang="en-US" b="1" dirty="0" smtClean="0"/>
            <a:t>2</a:t>
          </a:r>
          <a:r>
            <a:rPr lang="zh-CN" b="1" dirty="0" smtClean="0"/>
            <a:t>）可视故事化（</a:t>
          </a:r>
          <a:r>
            <a:rPr lang="en-US" b="1" dirty="0" smtClean="0"/>
            <a:t>Visual Storytelling</a:t>
          </a:r>
          <a:r>
            <a:rPr lang="zh-CN" b="1" dirty="0" smtClean="0"/>
            <a:t>）</a:t>
          </a:r>
          <a:r>
            <a:rPr lang="zh-CN" dirty="0" smtClean="0"/>
            <a:t>主要强调的是故事叙述中可视化呈现的重要性；</a:t>
          </a:r>
          <a:endParaRPr lang="zh-CN" dirty="0"/>
        </a:p>
      </dgm:t>
    </dgm:pt>
    <dgm:pt modelId="{CC18C4B8-1588-45D6-8A72-BDCDB3ED03EA}" type="parTrans" cxnId="{E1C12298-9923-4D6F-B387-FF5BBBA76146}">
      <dgm:prSet/>
      <dgm:spPr/>
      <dgm:t>
        <a:bodyPr/>
        <a:lstStyle/>
        <a:p>
          <a:endParaRPr lang="zh-CN" altLang="en-US"/>
        </a:p>
      </dgm:t>
    </dgm:pt>
    <dgm:pt modelId="{AD369486-2353-415F-B275-DAE5C770D649}" type="sibTrans" cxnId="{E1C12298-9923-4D6F-B387-FF5BBBA76146}">
      <dgm:prSet/>
      <dgm:spPr/>
      <dgm:t>
        <a:bodyPr/>
        <a:lstStyle/>
        <a:p>
          <a:endParaRPr lang="zh-CN" altLang="en-US"/>
        </a:p>
      </dgm:t>
    </dgm:pt>
    <dgm:pt modelId="{A6BB0EE8-9B03-4658-B492-30BC80005EC9}">
      <dgm:prSet/>
      <dgm:spPr/>
      <dgm:t>
        <a:bodyPr/>
        <a:lstStyle/>
        <a:p>
          <a:pPr rtl="0"/>
          <a:r>
            <a:rPr lang="zh-CN" b="1" dirty="0" smtClean="0"/>
            <a:t>（</a:t>
          </a:r>
          <a:r>
            <a:rPr lang="en-US" b="1" dirty="0" smtClean="0"/>
            <a:t>3</a:t>
          </a:r>
          <a:r>
            <a:rPr lang="zh-CN" b="1" dirty="0" smtClean="0"/>
            <a:t>）分</a:t>
          </a:r>
          <a:r>
            <a:rPr lang="zh-CN" altLang="en-US" b="1" dirty="0" smtClean="0"/>
            <a:t>析</a:t>
          </a:r>
          <a:r>
            <a:rPr lang="zh-CN" b="1" dirty="0" smtClean="0"/>
            <a:t>型故事化（</a:t>
          </a:r>
          <a:r>
            <a:rPr lang="en-US" b="1" dirty="0" smtClean="0"/>
            <a:t>Analytical Storytelling</a:t>
          </a:r>
          <a:r>
            <a:rPr lang="zh-CN" b="1" dirty="0" smtClean="0"/>
            <a:t>）</a:t>
          </a:r>
          <a:r>
            <a:rPr lang="zh-CN" dirty="0" smtClean="0"/>
            <a:t>主要强调的是数据分析在数据故事化中的重要地位；</a:t>
          </a:r>
          <a:endParaRPr lang="zh-CN" dirty="0"/>
        </a:p>
      </dgm:t>
    </dgm:pt>
    <dgm:pt modelId="{673C246B-C185-46B3-86BB-D78A5802DBA0}" type="sibTrans" cxnId="{3F29CABF-0698-45F2-9E30-47497878A23B}">
      <dgm:prSet/>
      <dgm:spPr/>
      <dgm:t>
        <a:bodyPr/>
        <a:lstStyle/>
        <a:p>
          <a:endParaRPr lang="zh-CN" altLang="en-US"/>
        </a:p>
      </dgm:t>
    </dgm:pt>
    <dgm:pt modelId="{4D5AFA73-C884-493F-91E8-9CA19C7C69ED}" type="parTrans" cxnId="{3F29CABF-0698-45F2-9E30-47497878A23B}">
      <dgm:prSet/>
      <dgm:spPr/>
      <dgm:t>
        <a:bodyPr/>
        <a:lstStyle/>
        <a:p>
          <a:endParaRPr lang="zh-CN" altLang="en-US"/>
        </a:p>
      </dgm:t>
    </dgm:pt>
    <dgm:pt modelId="{DF8C5DBD-B380-44ED-84DE-5131FAF26A2F}">
      <dgm:prSet/>
      <dgm:spPr/>
      <dgm:t>
        <a:bodyPr/>
        <a:lstStyle/>
        <a:p>
          <a:pPr rtl="0"/>
          <a:r>
            <a:rPr lang="zh-CN" b="1" dirty="0" smtClean="0"/>
            <a:t>（</a:t>
          </a:r>
          <a:r>
            <a:rPr lang="en-US" b="1" dirty="0" smtClean="0"/>
            <a:t>4</a:t>
          </a:r>
          <a:r>
            <a:rPr lang="zh-CN" b="1" dirty="0" smtClean="0"/>
            <a:t>）交互式故事化（</a:t>
          </a:r>
          <a:r>
            <a:rPr lang="en-US" b="1" dirty="0" smtClean="0"/>
            <a:t>Interactive Storytelling</a:t>
          </a:r>
          <a:r>
            <a:rPr lang="zh-CN" b="1" dirty="0" smtClean="0"/>
            <a:t>）</a:t>
          </a:r>
          <a:r>
            <a:rPr lang="zh-CN" dirty="0" smtClean="0"/>
            <a:t>主要强调的是受众交互在数据可视化中的重要地位，数据可视化是一个交互式创造过程；</a:t>
          </a:r>
          <a:endParaRPr lang="zh-CN" dirty="0"/>
        </a:p>
      </dgm:t>
    </dgm:pt>
    <dgm:pt modelId="{14DBAF80-DD39-442D-9B4D-6C84665E288F}" type="sibTrans" cxnId="{AA04A817-4600-473C-BFFE-2CCF1302E2B0}">
      <dgm:prSet/>
      <dgm:spPr/>
      <dgm:t>
        <a:bodyPr/>
        <a:lstStyle/>
        <a:p>
          <a:endParaRPr lang="zh-CN" altLang="en-US"/>
        </a:p>
      </dgm:t>
    </dgm:pt>
    <dgm:pt modelId="{54F74135-770F-4AE3-8558-BE37DF7A5C68}" type="parTrans" cxnId="{AA04A817-4600-473C-BFFE-2CCF1302E2B0}">
      <dgm:prSet/>
      <dgm:spPr/>
      <dgm:t>
        <a:bodyPr/>
        <a:lstStyle/>
        <a:p>
          <a:endParaRPr lang="zh-CN" altLang="en-US"/>
        </a:p>
      </dgm:t>
    </dgm:pt>
    <dgm:pt modelId="{5E509F60-A641-4DD6-9966-D2C8294A9630}">
      <dgm:prSet/>
      <dgm:spPr/>
      <dgm:t>
        <a:bodyPr/>
        <a:lstStyle/>
        <a:p>
          <a:pPr rtl="0"/>
          <a:r>
            <a:rPr lang="zh-CN" b="1" dirty="0" smtClean="0"/>
            <a:t>（</a:t>
          </a:r>
          <a:r>
            <a:rPr lang="en-US" b="1" dirty="0" smtClean="0"/>
            <a:t>5</a:t>
          </a:r>
          <a:r>
            <a:rPr lang="zh-CN" b="1" dirty="0" smtClean="0"/>
            <a:t>）用数据讲故事（</a:t>
          </a:r>
          <a:r>
            <a:rPr lang="en-US" b="1" dirty="0" smtClean="0"/>
            <a:t>Storytelling with data</a:t>
          </a:r>
          <a:r>
            <a:rPr lang="zh-CN" b="1" dirty="0" smtClean="0"/>
            <a:t>）</a:t>
          </a:r>
          <a:r>
            <a:rPr lang="zh-CN" dirty="0" smtClean="0"/>
            <a:t>主要强调的是故事的客观性，突出故事要有依据或凭证，避免故事变成过于主观性；</a:t>
          </a:r>
          <a:endParaRPr lang="zh-CN" dirty="0"/>
        </a:p>
      </dgm:t>
    </dgm:pt>
    <dgm:pt modelId="{A81A3995-35C9-4D1C-8EA1-BA5121455DEB}" type="sibTrans" cxnId="{AF1E6A8C-BDE2-4DC9-B277-7E6B3D0A4EFB}">
      <dgm:prSet/>
      <dgm:spPr/>
      <dgm:t>
        <a:bodyPr/>
        <a:lstStyle/>
        <a:p>
          <a:endParaRPr lang="zh-CN" altLang="en-US"/>
        </a:p>
      </dgm:t>
    </dgm:pt>
    <dgm:pt modelId="{EEAFBC7D-FDF0-4B85-BD20-99F6C8556F33}" type="parTrans" cxnId="{AF1E6A8C-BDE2-4DC9-B277-7E6B3D0A4EFB}">
      <dgm:prSet/>
      <dgm:spPr/>
      <dgm:t>
        <a:bodyPr/>
        <a:lstStyle/>
        <a:p>
          <a:endParaRPr lang="zh-CN" altLang="en-US"/>
        </a:p>
      </dgm:t>
    </dgm:pt>
    <dgm:pt modelId="{FD535312-4997-4D4E-B097-A4402188C063}">
      <dgm:prSet/>
      <dgm:spPr/>
      <dgm:t>
        <a:bodyPr/>
        <a:lstStyle/>
        <a:p>
          <a:pPr rtl="0"/>
          <a:r>
            <a:rPr lang="zh-CN" b="1" dirty="0" smtClean="0"/>
            <a:t>（</a:t>
          </a:r>
          <a:r>
            <a:rPr lang="en-US" b="1" dirty="0" smtClean="0"/>
            <a:t>6</a:t>
          </a:r>
          <a:r>
            <a:rPr lang="zh-CN" b="1" dirty="0" smtClean="0"/>
            <a:t>）数字化故事化（</a:t>
          </a:r>
          <a:r>
            <a:rPr lang="en-US" b="1" dirty="0" smtClean="0"/>
            <a:t>Digital Storytelling</a:t>
          </a:r>
          <a:r>
            <a:rPr lang="zh-CN" b="1" dirty="0" smtClean="0"/>
            <a:t>）</a:t>
          </a:r>
          <a:r>
            <a:rPr lang="zh-CN" dirty="0" smtClean="0"/>
            <a:t>主要研究是故事化过程中采用数字化技术，如数字游戏、互动电视、智能玩具、互联网及无线网等进行故事叙述和呈现。</a:t>
          </a:r>
          <a:endParaRPr lang="zh-CN" dirty="0"/>
        </a:p>
      </dgm:t>
    </dgm:pt>
    <dgm:pt modelId="{3F8BFCE9-8E52-45E2-B2DF-0282A478A060}" type="sibTrans" cxnId="{647BE7E1-082B-4447-A03F-8AD3E3BC53BE}">
      <dgm:prSet/>
      <dgm:spPr/>
      <dgm:t>
        <a:bodyPr/>
        <a:lstStyle/>
        <a:p>
          <a:endParaRPr lang="zh-CN" altLang="en-US"/>
        </a:p>
      </dgm:t>
    </dgm:pt>
    <dgm:pt modelId="{C1C8F7E6-46D1-40AB-A3CC-969F30F16C24}" type="parTrans" cxnId="{647BE7E1-082B-4447-A03F-8AD3E3BC53BE}">
      <dgm:prSet/>
      <dgm:spPr/>
      <dgm:t>
        <a:bodyPr/>
        <a:lstStyle/>
        <a:p>
          <a:endParaRPr lang="zh-CN" altLang="en-US"/>
        </a:p>
      </dgm:t>
    </dgm:pt>
    <dgm:pt modelId="{1642A035-BED8-4B06-AEF3-21555310313A}" type="pres">
      <dgm:prSet presAssocID="{3FCD3451-FE5B-4A3B-8D1A-8D07C3794897}" presName="linear" presStyleCnt="0">
        <dgm:presLayoutVars>
          <dgm:animLvl val="lvl"/>
          <dgm:resizeHandles val="exact"/>
        </dgm:presLayoutVars>
      </dgm:prSet>
      <dgm:spPr/>
      <dgm:t>
        <a:bodyPr/>
        <a:lstStyle/>
        <a:p>
          <a:endParaRPr lang="zh-CN" altLang="en-US"/>
        </a:p>
      </dgm:t>
    </dgm:pt>
    <dgm:pt modelId="{6A6928A4-A0C3-4866-80C2-F1DC8D196B6A}" type="pres">
      <dgm:prSet presAssocID="{E2B1EE7F-7358-4469-8087-7781CCFCF7E1}" presName="parentText" presStyleLbl="node1" presStyleIdx="0" presStyleCnt="6">
        <dgm:presLayoutVars>
          <dgm:chMax val="0"/>
          <dgm:bulletEnabled val="1"/>
        </dgm:presLayoutVars>
      </dgm:prSet>
      <dgm:spPr/>
      <dgm:t>
        <a:bodyPr/>
        <a:lstStyle/>
        <a:p>
          <a:endParaRPr lang="zh-CN" altLang="en-US"/>
        </a:p>
      </dgm:t>
    </dgm:pt>
    <dgm:pt modelId="{CB2932C9-AC21-4DCC-885F-5C66D2112E94}" type="pres">
      <dgm:prSet presAssocID="{725FCD1D-44B6-4A7E-AD6B-3406423927F5}" presName="spacer" presStyleCnt="0"/>
      <dgm:spPr/>
    </dgm:pt>
    <dgm:pt modelId="{559667EB-D73A-492D-98C5-E0F938A6613D}" type="pres">
      <dgm:prSet presAssocID="{73ED6F94-77B6-467A-B509-3DFD832C87F8}" presName="parentText" presStyleLbl="node1" presStyleIdx="1" presStyleCnt="6">
        <dgm:presLayoutVars>
          <dgm:chMax val="0"/>
          <dgm:bulletEnabled val="1"/>
        </dgm:presLayoutVars>
      </dgm:prSet>
      <dgm:spPr/>
      <dgm:t>
        <a:bodyPr/>
        <a:lstStyle/>
        <a:p>
          <a:endParaRPr lang="zh-CN" altLang="en-US"/>
        </a:p>
      </dgm:t>
    </dgm:pt>
    <dgm:pt modelId="{5CC6FC47-7548-4D1D-8721-649BEB656C83}" type="pres">
      <dgm:prSet presAssocID="{AD369486-2353-415F-B275-DAE5C770D649}" presName="spacer" presStyleCnt="0"/>
      <dgm:spPr/>
    </dgm:pt>
    <dgm:pt modelId="{7BEDFBA9-37E4-4953-A7C6-AEF44769C4D2}" type="pres">
      <dgm:prSet presAssocID="{A6BB0EE8-9B03-4658-B492-30BC80005EC9}" presName="parentText" presStyleLbl="node1" presStyleIdx="2" presStyleCnt="6">
        <dgm:presLayoutVars>
          <dgm:chMax val="0"/>
          <dgm:bulletEnabled val="1"/>
        </dgm:presLayoutVars>
      </dgm:prSet>
      <dgm:spPr/>
      <dgm:t>
        <a:bodyPr/>
        <a:lstStyle/>
        <a:p>
          <a:endParaRPr lang="zh-CN" altLang="en-US"/>
        </a:p>
      </dgm:t>
    </dgm:pt>
    <dgm:pt modelId="{7869FB06-2D76-4865-9D2B-9CAC0790FEC3}" type="pres">
      <dgm:prSet presAssocID="{673C246B-C185-46B3-86BB-D78A5802DBA0}" presName="spacer" presStyleCnt="0"/>
      <dgm:spPr/>
    </dgm:pt>
    <dgm:pt modelId="{044EB186-B886-4E2F-A77E-3D95AAE1901D}" type="pres">
      <dgm:prSet presAssocID="{DF8C5DBD-B380-44ED-84DE-5131FAF26A2F}" presName="parentText" presStyleLbl="node1" presStyleIdx="3" presStyleCnt="6">
        <dgm:presLayoutVars>
          <dgm:chMax val="0"/>
          <dgm:bulletEnabled val="1"/>
        </dgm:presLayoutVars>
      </dgm:prSet>
      <dgm:spPr/>
      <dgm:t>
        <a:bodyPr/>
        <a:lstStyle/>
        <a:p>
          <a:endParaRPr lang="zh-CN" altLang="en-US"/>
        </a:p>
      </dgm:t>
    </dgm:pt>
    <dgm:pt modelId="{3DA2F5D3-A9FE-483E-93B4-03770F358C25}" type="pres">
      <dgm:prSet presAssocID="{14DBAF80-DD39-442D-9B4D-6C84665E288F}" presName="spacer" presStyleCnt="0"/>
      <dgm:spPr/>
    </dgm:pt>
    <dgm:pt modelId="{5B9DF7A7-A516-4935-AEB3-E05CF82EA6DE}" type="pres">
      <dgm:prSet presAssocID="{5E509F60-A641-4DD6-9966-D2C8294A9630}" presName="parentText" presStyleLbl="node1" presStyleIdx="4" presStyleCnt="6">
        <dgm:presLayoutVars>
          <dgm:chMax val="0"/>
          <dgm:bulletEnabled val="1"/>
        </dgm:presLayoutVars>
      </dgm:prSet>
      <dgm:spPr/>
      <dgm:t>
        <a:bodyPr/>
        <a:lstStyle/>
        <a:p>
          <a:endParaRPr lang="zh-CN" altLang="en-US"/>
        </a:p>
      </dgm:t>
    </dgm:pt>
    <dgm:pt modelId="{6C56286A-CFA5-4DA9-9EEB-268FDDC0CAB1}" type="pres">
      <dgm:prSet presAssocID="{A81A3995-35C9-4D1C-8EA1-BA5121455DEB}" presName="spacer" presStyleCnt="0"/>
      <dgm:spPr/>
    </dgm:pt>
    <dgm:pt modelId="{1156A7F9-9B1E-471F-8E52-6ECE4DED0794}" type="pres">
      <dgm:prSet presAssocID="{FD535312-4997-4D4E-B097-A4402188C063}" presName="parentText" presStyleLbl="node1" presStyleIdx="5" presStyleCnt="6">
        <dgm:presLayoutVars>
          <dgm:chMax val="0"/>
          <dgm:bulletEnabled val="1"/>
        </dgm:presLayoutVars>
      </dgm:prSet>
      <dgm:spPr/>
      <dgm:t>
        <a:bodyPr/>
        <a:lstStyle/>
        <a:p>
          <a:endParaRPr lang="zh-CN" altLang="en-US"/>
        </a:p>
      </dgm:t>
    </dgm:pt>
  </dgm:ptLst>
  <dgm:cxnLst>
    <dgm:cxn modelId="{920A32F0-875E-4E3A-8DD6-4FED1D92DB50}" type="presOf" srcId="{3FCD3451-FE5B-4A3B-8D1A-8D07C3794897}" destId="{1642A035-BED8-4B06-AEF3-21555310313A}" srcOrd="0" destOrd="0" presId="urn:microsoft.com/office/officeart/2005/8/layout/vList2"/>
    <dgm:cxn modelId="{E1C12298-9923-4D6F-B387-FF5BBBA76146}" srcId="{3FCD3451-FE5B-4A3B-8D1A-8D07C3794897}" destId="{73ED6F94-77B6-467A-B509-3DFD832C87F8}" srcOrd="1" destOrd="0" parTransId="{CC18C4B8-1588-45D6-8A72-BDCDB3ED03EA}" sibTransId="{AD369486-2353-415F-B275-DAE5C770D649}"/>
    <dgm:cxn modelId="{3F29CABF-0698-45F2-9E30-47497878A23B}" srcId="{3FCD3451-FE5B-4A3B-8D1A-8D07C3794897}" destId="{A6BB0EE8-9B03-4658-B492-30BC80005EC9}" srcOrd="2" destOrd="0" parTransId="{4D5AFA73-C884-493F-91E8-9CA19C7C69ED}" sibTransId="{673C246B-C185-46B3-86BB-D78A5802DBA0}"/>
    <dgm:cxn modelId="{A017E162-D020-49D1-93FE-2CAF4AB67D27}" type="presOf" srcId="{DF8C5DBD-B380-44ED-84DE-5131FAF26A2F}" destId="{044EB186-B886-4E2F-A77E-3D95AAE1901D}" srcOrd="0" destOrd="0" presId="urn:microsoft.com/office/officeart/2005/8/layout/vList2"/>
    <dgm:cxn modelId="{4199450C-B119-4486-8691-FD53BF508DB9}" srcId="{3FCD3451-FE5B-4A3B-8D1A-8D07C3794897}" destId="{E2B1EE7F-7358-4469-8087-7781CCFCF7E1}" srcOrd="0" destOrd="0" parTransId="{D8F02831-A8F7-4A0F-AC8D-1302D0C6FA85}" sibTransId="{725FCD1D-44B6-4A7E-AD6B-3406423927F5}"/>
    <dgm:cxn modelId="{73AE2A15-1143-482F-BBB7-8CCA379CE72C}" type="presOf" srcId="{5E509F60-A641-4DD6-9966-D2C8294A9630}" destId="{5B9DF7A7-A516-4935-AEB3-E05CF82EA6DE}" srcOrd="0" destOrd="0" presId="urn:microsoft.com/office/officeart/2005/8/layout/vList2"/>
    <dgm:cxn modelId="{647BE7E1-082B-4447-A03F-8AD3E3BC53BE}" srcId="{3FCD3451-FE5B-4A3B-8D1A-8D07C3794897}" destId="{FD535312-4997-4D4E-B097-A4402188C063}" srcOrd="5" destOrd="0" parTransId="{C1C8F7E6-46D1-40AB-A3CC-969F30F16C24}" sibTransId="{3F8BFCE9-8E52-45E2-B2DF-0282A478A060}"/>
    <dgm:cxn modelId="{4B169081-2C54-4729-A8E4-168CB1C5A3A4}" type="presOf" srcId="{FD535312-4997-4D4E-B097-A4402188C063}" destId="{1156A7F9-9B1E-471F-8E52-6ECE4DED0794}" srcOrd="0" destOrd="0" presId="urn:microsoft.com/office/officeart/2005/8/layout/vList2"/>
    <dgm:cxn modelId="{AA04A817-4600-473C-BFFE-2CCF1302E2B0}" srcId="{3FCD3451-FE5B-4A3B-8D1A-8D07C3794897}" destId="{DF8C5DBD-B380-44ED-84DE-5131FAF26A2F}" srcOrd="3" destOrd="0" parTransId="{54F74135-770F-4AE3-8558-BE37DF7A5C68}" sibTransId="{14DBAF80-DD39-442D-9B4D-6C84665E288F}"/>
    <dgm:cxn modelId="{2B565311-8A24-45DB-A23F-559FCFF7497F}" type="presOf" srcId="{A6BB0EE8-9B03-4658-B492-30BC80005EC9}" destId="{7BEDFBA9-37E4-4953-A7C6-AEF44769C4D2}" srcOrd="0" destOrd="0" presId="urn:microsoft.com/office/officeart/2005/8/layout/vList2"/>
    <dgm:cxn modelId="{AF1E6A8C-BDE2-4DC9-B277-7E6B3D0A4EFB}" srcId="{3FCD3451-FE5B-4A3B-8D1A-8D07C3794897}" destId="{5E509F60-A641-4DD6-9966-D2C8294A9630}" srcOrd="4" destOrd="0" parTransId="{EEAFBC7D-FDF0-4B85-BD20-99F6C8556F33}" sibTransId="{A81A3995-35C9-4D1C-8EA1-BA5121455DEB}"/>
    <dgm:cxn modelId="{D1163E6D-1C48-43BE-BDA0-6FD5994FC039}" type="presOf" srcId="{73ED6F94-77B6-467A-B509-3DFD832C87F8}" destId="{559667EB-D73A-492D-98C5-E0F938A6613D}" srcOrd="0" destOrd="0" presId="urn:microsoft.com/office/officeart/2005/8/layout/vList2"/>
    <dgm:cxn modelId="{0F2E8F59-BADA-410C-9D45-A9FC28368E9B}" type="presOf" srcId="{E2B1EE7F-7358-4469-8087-7781CCFCF7E1}" destId="{6A6928A4-A0C3-4866-80C2-F1DC8D196B6A}" srcOrd="0" destOrd="0" presId="urn:microsoft.com/office/officeart/2005/8/layout/vList2"/>
    <dgm:cxn modelId="{500898F4-BB30-4D8E-9210-EC2D3CCF6F0E}" type="presParOf" srcId="{1642A035-BED8-4B06-AEF3-21555310313A}" destId="{6A6928A4-A0C3-4866-80C2-F1DC8D196B6A}" srcOrd="0" destOrd="0" presId="urn:microsoft.com/office/officeart/2005/8/layout/vList2"/>
    <dgm:cxn modelId="{A8C5D675-BD07-4C7C-B2D5-91D2147C16FA}" type="presParOf" srcId="{1642A035-BED8-4B06-AEF3-21555310313A}" destId="{CB2932C9-AC21-4DCC-885F-5C66D2112E94}" srcOrd="1" destOrd="0" presId="urn:microsoft.com/office/officeart/2005/8/layout/vList2"/>
    <dgm:cxn modelId="{B953A315-5AD6-47CB-9671-87DD21154840}" type="presParOf" srcId="{1642A035-BED8-4B06-AEF3-21555310313A}" destId="{559667EB-D73A-492D-98C5-E0F938A6613D}" srcOrd="2" destOrd="0" presId="urn:microsoft.com/office/officeart/2005/8/layout/vList2"/>
    <dgm:cxn modelId="{F7973D81-3948-4747-8692-12636B2BEA28}" type="presParOf" srcId="{1642A035-BED8-4B06-AEF3-21555310313A}" destId="{5CC6FC47-7548-4D1D-8721-649BEB656C83}" srcOrd="3" destOrd="0" presId="urn:microsoft.com/office/officeart/2005/8/layout/vList2"/>
    <dgm:cxn modelId="{5E7621C5-7230-451C-81DF-D4662BF757EA}" type="presParOf" srcId="{1642A035-BED8-4B06-AEF3-21555310313A}" destId="{7BEDFBA9-37E4-4953-A7C6-AEF44769C4D2}" srcOrd="4" destOrd="0" presId="urn:microsoft.com/office/officeart/2005/8/layout/vList2"/>
    <dgm:cxn modelId="{223DA130-99C9-4035-8C72-43C65E335715}" type="presParOf" srcId="{1642A035-BED8-4B06-AEF3-21555310313A}" destId="{7869FB06-2D76-4865-9D2B-9CAC0790FEC3}" srcOrd="5" destOrd="0" presId="urn:microsoft.com/office/officeart/2005/8/layout/vList2"/>
    <dgm:cxn modelId="{9EBA1DD1-89DB-42A8-ADA2-6D374F5CA221}" type="presParOf" srcId="{1642A035-BED8-4B06-AEF3-21555310313A}" destId="{044EB186-B886-4E2F-A77E-3D95AAE1901D}" srcOrd="6" destOrd="0" presId="urn:microsoft.com/office/officeart/2005/8/layout/vList2"/>
    <dgm:cxn modelId="{D239161A-B0D6-4A04-9B3C-34A28DAED31B}" type="presParOf" srcId="{1642A035-BED8-4B06-AEF3-21555310313A}" destId="{3DA2F5D3-A9FE-483E-93B4-03770F358C25}" srcOrd="7" destOrd="0" presId="urn:microsoft.com/office/officeart/2005/8/layout/vList2"/>
    <dgm:cxn modelId="{DC8416EB-252B-4D0C-A857-9E003C266C88}" type="presParOf" srcId="{1642A035-BED8-4B06-AEF3-21555310313A}" destId="{5B9DF7A7-A516-4935-AEB3-E05CF82EA6DE}" srcOrd="8" destOrd="0" presId="urn:microsoft.com/office/officeart/2005/8/layout/vList2"/>
    <dgm:cxn modelId="{1DD935EB-F1C6-4571-9779-240C9C0468E9}" type="presParOf" srcId="{1642A035-BED8-4B06-AEF3-21555310313A}" destId="{6C56286A-CFA5-4DA9-9EEB-268FDDC0CAB1}" srcOrd="9" destOrd="0" presId="urn:microsoft.com/office/officeart/2005/8/layout/vList2"/>
    <dgm:cxn modelId="{CEE7129D-684C-4EA0-81AE-8608E5A847D5}" type="presParOf" srcId="{1642A035-BED8-4B06-AEF3-21555310313A}" destId="{1156A7F9-9B1E-471F-8E52-6ECE4DED0794}"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FCD3451-FE5B-4A3B-8D1A-8D07C379489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E2B1EE7F-7358-4469-8087-7781CCFCF7E1}">
      <dgm:prSet custT="1"/>
      <dgm:spPr/>
      <dgm:t>
        <a:bodyPr/>
        <a:lstStyle/>
        <a:p>
          <a:pPr rtl="0"/>
          <a:r>
            <a:rPr lang="zh-CN" altLang="en-US" sz="2400" b="1" dirty="0" smtClean="0"/>
            <a:t>    数据故事的感知是叙述者的故事化叙述通过视觉感觉器官（耳朵、眼睛等）在人脑中产生直接反映的过程。其中，人的视觉感觉系统较为发达，视觉感知速度和效果高于语言感知系统。视觉突出现象的存在也证明了人类视觉感知系统的优势。因此，可视化方法经常用做数据故事的叙述手段。</a:t>
          </a:r>
          <a:endParaRPr lang="zh-CN" altLang="en-US" sz="2400" dirty="0"/>
        </a:p>
      </dgm:t>
    </dgm:pt>
    <dgm:pt modelId="{D8F02831-A8F7-4A0F-AC8D-1302D0C6FA85}" type="parTrans" cxnId="{4199450C-B119-4486-8691-FD53BF508DB9}">
      <dgm:prSet/>
      <dgm:spPr/>
      <dgm:t>
        <a:bodyPr/>
        <a:lstStyle/>
        <a:p>
          <a:endParaRPr lang="zh-CN" altLang="en-US" sz="2400"/>
        </a:p>
      </dgm:t>
    </dgm:pt>
    <dgm:pt modelId="{725FCD1D-44B6-4A7E-AD6B-3406423927F5}" type="sibTrans" cxnId="{4199450C-B119-4486-8691-FD53BF508DB9}">
      <dgm:prSet/>
      <dgm:spPr/>
      <dgm:t>
        <a:bodyPr/>
        <a:lstStyle/>
        <a:p>
          <a:endParaRPr lang="zh-CN" altLang="en-US" sz="2400"/>
        </a:p>
      </dgm:t>
    </dgm:pt>
    <dgm:pt modelId="{73ED6F94-77B6-467A-B509-3DFD832C87F8}">
      <dgm:prSet custT="1"/>
      <dgm:spPr/>
      <dgm:t>
        <a:bodyPr/>
        <a:lstStyle/>
        <a:p>
          <a:pPr rtl="0"/>
          <a:r>
            <a:rPr lang="zh-CN" altLang="en-US" sz="2400" b="1" dirty="0" smtClean="0"/>
            <a:t>    数据故事的感知是产生故事认知的前提条件。因此，如何影响目标受众的感知是数据故事叙述者需要做到最基本的要求。故事感知要求数据故事的设计和叙述过程必须引人入胜，抓住受众的注意力，在情感上与受众产生共鸣。</a:t>
          </a:r>
          <a:endParaRPr lang="zh-CN" altLang="en-US" sz="2400" dirty="0"/>
        </a:p>
      </dgm:t>
    </dgm:pt>
    <dgm:pt modelId="{CC18C4B8-1588-45D6-8A72-BDCDB3ED03EA}" type="parTrans" cxnId="{E1C12298-9923-4D6F-B387-FF5BBBA76146}">
      <dgm:prSet/>
      <dgm:spPr/>
      <dgm:t>
        <a:bodyPr/>
        <a:lstStyle/>
        <a:p>
          <a:endParaRPr lang="zh-CN" altLang="en-US" sz="2400"/>
        </a:p>
      </dgm:t>
    </dgm:pt>
    <dgm:pt modelId="{AD369486-2353-415F-B275-DAE5C770D649}" type="sibTrans" cxnId="{E1C12298-9923-4D6F-B387-FF5BBBA76146}">
      <dgm:prSet/>
      <dgm:spPr/>
      <dgm:t>
        <a:bodyPr/>
        <a:lstStyle/>
        <a:p>
          <a:endParaRPr lang="zh-CN" altLang="en-US" sz="2400"/>
        </a:p>
      </dgm:t>
    </dgm:pt>
    <dgm:pt modelId="{1642A035-BED8-4B06-AEF3-21555310313A}" type="pres">
      <dgm:prSet presAssocID="{3FCD3451-FE5B-4A3B-8D1A-8D07C3794897}" presName="linear" presStyleCnt="0">
        <dgm:presLayoutVars>
          <dgm:animLvl val="lvl"/>
          <dgm:resizeHandles val="exact"/>
        </dgm:presLayoutVars>
      </dgm:prSet>
      <dgm:spPr/>
      <dgm:t>
        <a:bodyPr/>
        <a:lstStyle/>
        <a:p>
          <a:endParaRPr lang="zh-CN" altLang="en-US"/>
        </a:p>
      </dgm:t>
    </dgm:pt>
    <dgm:pt modelId="{6A6928A4-A0C3-4866-80C2-F1DC8D196B6A}" type="pres">
      <dgm:prSet presAssocID="{E2B1EE7F-7358-4469-8087-7781CCFCF7E1}" presName="parentText" presStyleLbl="node1" presStyleIdx="0" presStyleCnt="2">
        <dgm:presLayoutVars>
          <dgm:chMax val="0"/>
          <dgm:bulletEnabled val="1"/>
        </dgm:presLayoutVars>
      </dgm:prSet>
      <dgm:spPr/>
      <dgm:t>
        <a:bodyPr/>
        <a:lstStyle/>
        <a:p>
          <a:endParaRPr lang="zh-CN" altLang="en-US"/>
        </a:p>
      </dgm:t>
    </dgm:pt>
    <dgm:pt modelId="{CB2932C9-AC21-4DCC-885F-5C66D2112E94}" type="pres">
      <dgm:prSet presAssocID="{725FCD1D-44B6-4A7E-AD6B-3406423927F5}" presName="spacer" presStyleCnt="0"/>
      <dgm:spPr/>
    </dgm:pt>
    <dgm:pt modelId="{559667EB-D73A-492D-98C5-E0F938A6613D}" type="pres">
      <dgm:prSet presAssocID="{73ED6F94-77B6-467A-B509-3DFD832C87F8}" presName="parentText" presStyleLbl="node1" presStyleIdx="1" presStyleCnt="2">
        <dgm:presLayoutVars>
          <dgm:chMax val="0"/>
          <dgm:bulletEnabled val="1"/>
        </dgm:presLayoutVars>
      </dgm:prSet>
      <dgm:spPr/>
      <dgm:t>
        <a:bodyPr/>
        <a:lstStyle/>
        <a:p>
          <a:endParaRPr lang="zh-CN" altLang="en-US"/>
        </a:p>
      </dgm:t>
    </dgm:pt>
  </dgm:ptLst>
  <dgm:cxnLst>
    <dgm:cxn modelId="{4199450C-B119-4486-8691-FD53BF508DB9}" srcId="{3FCD3451-FE5B-4A3B-8D1A-8D07C3794897}" destId="{E2B1EE7F-7358-4469-8087-7781CCFCF7E1}" srcOrd="0" destOrd="0" parTransId="{D8F02831-A8F7-4A0F-AC8D-1302D0C6FA85}" sibTransId="{725FCD1D-44B6-4A7E-AD6B-3406423927F5}"/>
    <dgm:cxn modelId="{D1163E6D-1C48-43BE-BDA0-6FD5994FC039}" type="presOf" srcId="{73ED6F94-77B6-467A-B509-3DFD832C87F8}" destId="{559667EB-D73A-492D-98C5-E0F938A6613D}" srcOrd="0" destOrd="0" presId="urn:microsoft.com/office/officeart/2005/8/layout/vList2"/>
    <dgm:cxn modelId="{E1C12298-9923-4D6F-B387-FF5BBBA76146}" srcId="{3FCD3451-FE5B-4A3B-8D1A-8D07C3794897}" destId="{73ED6F94-77B6-467A-B509-3DFD832C87F8}" srcOrd="1" destOrd="0" parTransId="{CC18C4B8-1588-45D6-8A72-BDCDB3ED03EA}" sibTransId="{AD369486-2353-415F-B275-DAE5C770D649}"/>
    <dgm:cxn modelId="{920A32F0-875E-4E3A-8DD6-4FED1D92DB50}" type="presOf" srcId="{3FCD3451-FE5B-4A3B-8D1A-8D07C3794897}" destId="{1642A035-BED8-4B06-AEF3-21555310313A}" srcOrd="0" destOrd="0" presId="urn:microsoft.com/office/officeart/2005/8/layout/vList2"/>
    <dgm:cxn modelId="{0F2E8F59-BADA-410C-9D45-A9FC28368E9B}" type="presOf" srcId="{E2B1EE7F-7358-4469-8087-7781CCFCF7E1}" destId="{6A6928A4-A0C3-4866-80C2-F1DC8D196B6A}" srcOrd="0" destOrd="0" presId="urn:microsoft.com/office/officeart/2005/8/layout/vList2"/>
    <dgm:cxn modelId="{500898F4-BB30-4D8E-9210-EC2D3CCF6F0E}" type="presParOf" srcId="{1642A035-BED8-4B06-AEF3-21555310313A}" destId="{6A6928A4-A0C3-4866-80C2-F1DC8D196B6A}" srcOrd="0" destOrd="0" presId="urn:microsoft.com/office/officeart/2005/8/layout/vList2"/>
    <dgm:cxn modelId="{A8C5D675-BD07-4C7C-B2D5-91D2147C16FA}" type="presParOf" srcId="{1642A035-BED8-4B06-AEF3-21555310313A}" destId="{CB2932C9-AC21-4DCC-885F-5C66D2112E94}" srcOrd="1" destOrd="0" presId="urn:microsoft.com/office/officeart/2005/8/layout/vList2"/>
    <dgm:cxn modelId="{B953A315-5AD6-47CB-9671-87DD21154840}" type="presParOf" srcId="{1642A035-BED8-4B06-AEF3-21555310313A}" destId="{559667EB-D73A-492D-98C5-E0F938A6613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CD3451-FE5B-4A3B-8D1A-8D07C379489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E2B1EE7F-7358-4469-8087-7781CCFCF7E1}">
      <dgm:prSet custT="1"/>
      <dgm:spPr>
        <a:solidFill>
          <a:srgbClr val="00B0F0"/>
        </a:solidFill>
      </dgm:spPr>
      <dgm:t>
        <a:bodyPr/>
        <a:lstStyle/>
        <a:p>
          <a:pPr rtl="0"/>
          <a:r>
            <a:rPr lang="zh-CN" altLang="en-US" sz="2400" b="1" dirty="0" smtClean="0"/>
            <a:t>    数据故事的认知是受众对故事化感知信息的进一步加工处理过程，包括故事信息的抽取、转换、存储、简化、合并、理解和决策等加工活动。故事认知是产生故事感知之后产生的故事内容的进一步加工处理过程。</a:t>
          </a:r>
          <a:endParaRPr lang="zh-CN" altLang="en-US" sz="2400" dirty="0"/>
        </a:p>
      </dgm:t>
    </dgm:pt>
    <dgm:pt modelId="{D8F02831-A8F7-4A0F-AC8D-1302D0C6FA85}" type="parTrans" cxnId="{4199450C-B119-4486-8691-FD53BF508DB9}">
      <dgm:prSet/>
      <dgm:spPr/>
      <dgm:t>
        <a:bodyPr/>
        <a:lstStyle/>
        <a:p>
          <a:endParaRPr lang="zh-CN" altLang="en-US" sz="2400"/>
        </a:p>
      </dgm:t>
    </dgm:pt>
    <dgm:pt modelId="{725FCD1D-44B6-4A7E-AD6B-3406423927F5}" type="sibTrans" cxnId="{4199450C-B119-4486-8691-FD53BF508DB9}">
      <dgm:prSet/>
      <dgm:spPr/>
      <dgm:t>
        <a:bodyPr/>
        <a:lstStyle/>
        <a:p>
          <a:endParaRPr lang="zh-CN" altLang="en-US" sz="2400"/>
        </a:p>
      </dgm:t>
    </dgm:pt>
    <dgm:pt modelId="{73ED6F94-77B6-467A-B509-3DFD832C87F8}">
      <dgm:prSet custT="1"/>
      <dgm:spPr>
        <a:solidFill>
          <a:schemeClr val="accent1"/>
        </a:solidFill>
      </dgm:spPr>
      <dgm:t>
        <a:bodyPr/>
        <a:lstStyle/>
        <a:p>
          <a:pPr rtl="0"/>
          <a:r>
            <a:rPr lang="zh-CN" altLang="en-US" sz="2400" b="1" dirty="0" smtClean="0"/>
            <a:t>    数据故事的认知是数据故事认知的</a:t>
          </a:r>
          <a:r>
            <a:rPr lang="en-US" altLang="en-US" sz="2400" b="1" dirty="0" smtClean="0"/>
            <a:t>PCA</a:t>
          </a:r>
          <a:r>
            <a:rPr lang="zh-CN" altLang="en-US" sz="2400" b="1" dirty="0" smtClean="0"/>
            <a:t>模型的关键环节，是受众的感知与行动的桥梁。数据故事的认知是感知的结果，同时也是目标受众的行动的前提。当数据故事对目标受众的认知产生影响时，目标受众将采取数据故事叙述者所期待的行动。</a:t>
          </a:r>
          <a:endParaRPr lang="zh-CN" altLang="en-US" sz="2400" dirty="0"/>
        </a:p>
      </dgm:t>
    </dgm:pt>
    <dgm:pt modelId="{CC18C4B8-1588-45D6-8A72-BDCDB3ED03EA}" type="parTrans" cxnId="{E1C12298-9923-4D6F-B387-FF5BBBA76146}">
      <dgm:prSet/>
      <dgm:spPr/>
      <dgm:t>
        <a:bodyPr/>
        <a:lstStyle/>
        <a:p>
          <a:endParaRPr lang="zh-CN" altLang="en-US" sz="2400"/>
        </a:p>
      </dgm:t>
    </dgm:pt>
    <dgm:pt modelId="{AD369486-2353-415F-B275-DAE5C770D649}" type="sibTrans" cxnId="{E1C12298-9923-4D6F-B387-FF5BBBA76146}">
      <dgm:prSet/>
      <dgm:spPr/>
      <dgm:t>
        <a:bodyPr/>
        <a:lstStyle/>
        <a:p>
          <a:endParaRPr lang="zh-CN" altLang="en-US" sz="2400"/>
        </a:p>
      </dgm:t>
    </dgm:pt>
    <dgm:pt modelId="{1642A035-BED8-4B06-AEF3-21555310313A}" type="pres">
      <dgm:prSet presAssocID="{3FCD3451-FE5B-4A3B-8D1A-8D07C3794897}" presName="linear" presStyleCnt="0">
        <dgm:presLayoutVars>
          <dgm:animLvl val="lvl"/>
          <dgm:resizeHandles val="exact"/>
        </dgm:presLayoutVars>
      </dgm:prSet>
      <dgm:spPr/>
      <dgm:t>
        <a:bodyPr/>
        <a:lstStyle/>
        <a:p>
          <a:endParaRPr lang="zh-CN" altLang="en-US"/>
        </a:p>
      </dgm:t>
    </dgm:pt>
    <dgm:pt modelId="{6A6928A4-A0C3-4866-80C2-F1DC8D196B6A}" type="pres">
      <dgm:prSet presAssocID="{E2B1EE7F-7358-4469-8087-7781CCFCF7E1}" presName="parentText" presStyleLbl="node1" presStyleIdx="0" presStyleCnt="2" custScaleY="102946">
        <dgm:presLayoutVars>
          <dgm:chMax val="0"/>
          <dgm:bulletEnabled val="1"/>
        </dgm:presLayoutVars>
      </dgm:prSet>
      <dgm:spPr/>
      <dgm:t>
        <a:bodyPr/>
        <a:lstStyle/>
        <a:p>
          <a:endParaRPr lang="zh-CN" altLang="en-US"/>
        </a:p>
      </dgm:t>
    </dgm:pt>
    <dgm:pt modelId="{CB2932C9-AC21-4DCC-885F-5C66D2112E94}" type="pres">
      <dgm:prSet presAssocID="{725FCD1D-44B6-4A7E-AD6B-3406423927F5}" presName="spacer" presStyleCnt="0"/>
      <dgm:spPr/>
    </dgm:pt>
    <dgm:pt modelId="{559667EB-D73A-492D-98C5-E0F938A6613D}" type="pres">
      <dgm:prSet presAssocID="{73ED6F94-77B6-467A-B509-3DFD832C87F8}" presName="parentText" presStyleLbl="node1" presStyleIdx="1" presStyleCnt="2" custScaleY="104393">
        <dgm:presLayoutVars>
          <dgm:chMax val="0"/>
          <dgm:bulletEnabled val="1"/>
        </dgm:presLayoutVars>
      </dgm:prSet>
      <dgm:spPr/>
      <dgm:t>
        <a:bodyPr/>
        <a:lstStyle/>
        <a:p>
          <a:endParaRPr lang="zh-CN" altLang="en-US"/>
        </a:p>
      </dgm:t>
    </dgm:pt>
  </dgm:ptLst>
  <dgm:cxnLst>
    <dgm:cxn modelId="{4199450C-B119-4486-8691-FD53BF508DB9}" srcId="{3FCD3451-FE5B-4A3B-8D1A-8D07C3794897}" destId="{E2B1EE7F-7358-4469-8087-7781CCFCF7E1}" srcOrd="0" destOrd="0" parTransId="{D8F02831-A8F7-4A0F-AC8D-1302D0C6FA85}" sibTransId="{725FCD1D-44B6-4A7E-AD6B-3406423927F5}"/>
    <dgm:cxn modelId="{D1163E6D-1C48-43BE-BDA0-6FD5994FC039}" type="presOf" srcId="{73ED6F94-77B6-467A-B509-3DFD832C87F8}" destId="{559667EB-D73A-492D-98C5-E0F938A6613D}" srcOrd="0" destOrd="0" presId="urn:microsoft.com/office/officeart/2005/8/layout/vList2"/>
    <dgm:cxn modelId="{E1C12298-9923-4D6F-B387-FF5BBBA76146}" srcId="{3FCD3451-FE5B-4A3B-8D1A-8D07C3794897}" destId="{73ED6F94-77B6-467A-B509-3DFD832C87F8}" srcOrd="1" destOrd="0" parTransId="{CC18C4B8-1588-45D6-8A72-BDCDB3ED03EA}" sibTransId="{AD369486-2353-415F-B275-DAE5C770D649}"/>
    <dgm:cxn modelId="{920A32F0-875E-4E3A-8DD6-4FED1D92DB50}" type="presOf" srcId="{3FCD3451-FE5B-4A3B-8D1A-8D07C3794897}" destId="{1642A035-BED8-4B06-AEF3-21555310313A}" srcOrd="0" destOrd="0" presId="urn:microsoft.com/office/officeart/2005/8/layout/vList2"/>
    <dgm:cxn modelId="{0F2E8F59-BADA-410C-9D45-A9FC28368E9B}" type="presOf" srcId="{E2B1EE7F-7358-4469-8087-7781CCFCF7E1}" destId="{6A6928A4-A0C3-4866-80C2-F1DC8D196B6A}" srcOrd="0" destOrd="0" presId="urn:microsoft.com/office/officeart/2005/8/layout/vList2"/>
    <dgm:cxn modelId="{500898F4-BB30-4D8E-9210-EC2D3CCF6F0E}" type="presParOf" srcId="{1642A035-BED8-4B06-AEF3-21555310313A}" destId="{6A6928A4-A0C3-4866-80C2-F1DC8D196B6A}" srcOrd="0" destOrd="0" presId="urn:microsoft.com/office/officeart/2005/8/layout/vList2"/>
    <dgm:cxn modelId="{A8C5D675-BD07-4C7C-B2D5-91D2147C16FA}" type="presParOf" srcId="{1642A035-BED8-4B06-AEF3-21555310313A}" destId="{CB2932C9-AC21-4DCC-885F-5C66D2112E94}" srcOrd="1" destOrd="0" presId="urn:microsoft.com/office/officeart/2005/8/layout/vList2"/>
    <dgm:cxn modelId="{B953A315-5AD6-47CB-9671-87DD21154840}" type="presParOf" srcId="{1642A035-BED8-4B06-AEF3-21555310313A}" destId="{559667EB-D73A-492D-98C5-E0F938A6613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928A4-A0C3-4866-80C2-F1DC8D196B6A}">
      <dsp:nvSpPr>
        <dsp:cNvPr id="0" name=""/>
        <dsp:cNvSpPr/>
      </dsp:nvSpPr>
      <dsp:spPr>
        <a:xfrm>
          <a:off x="567057" y="241320"/>
          <a:ext cx="8442948" cy="1773502"/>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defTabSz="889000" rtl="0">
            <a:lnSpc>
              <a:spcPct val="90000"/>
            </a:lnSpc>
            <a:spcBef>
              <a:spcPct val="0"/>
            </a:spcBef>
            <a:spcAft>
              <a:spcPct val="35000"/>
            </a:spcAft>
          </a:pPr>
          <a:r>
            <a:rPr lang="zh-CN" altLang="en-US" sz="2000" kern="1200" dirty="0" smtClean="0"/>
            <a:t>故事是古老的文学与艺术体裁，而数据故事则是近几年才兴起的全新的科学与工程技术。</a:t>
          </a:r>
        </a:p>
        <a:p>
          <a:pPr lvl="0" algn="r" defTabSz="889000">
            <a:lnSpc>
              <a:spcPct val="90000"/>
            </a:lnSpc>
            <a:spcBef>
              <a:spcPct val="0"/>
            </a:spcBef>
            <a:spcAft>
              <a:spcPct val="35000"/>
            </a:spcAft>
          </a:pPr>
          <a:r>
            <a:rPr lang="en-US" altLang="en-US" sz="2000" kern="1200" dirty="0" smtClean="0"/>
            <a:t>——</a:t>
          </a:r>
          <a:r>
            <a:rPr lang="zh-CN" altLang="en-US" sz="2000" kern="1200" dirty="0" smtClean="0"/>
            <a:t>本书作者</a:t>
          </a:r>
        </a:p>
        <a:p>
          <a:pPr lvl="0" algn="r" defTabSz="889000" rtl="0">
            <a:lnSpc>
              <a:spcPct val="90000"/>
            </a:lnSpc>
            <a:spcBef>
              <a:spcPct val="0"/>
            </a:spcBef>
            <a:spcAft>
              <a:spcPct val="35000"/>
            </a:spcAft>
          </a:pPr>
          <a:endParaRPr lang="zh-CN" sz="2000" kern="1200" dirty="0"/>
        </a:p>
      </dsp:txBody>
      <dsp:txXfrm>
        <a:off x="653632" y="327895"/>
        <a:ext cx="8269798" cy="1600352"/>
      </dsp:txXfrm>
    </dsp:sp>
    <dsp:sp modelId="{559667EB-D73A-492D-98C5-E0F938A6613D}">
      <dsp:nvSpPr>
        <dsp:cNvPr id="0" name=""/>
        <dsp:cNvSpPr/>
      </dsp:nvSpPr>
      <dsp:spPr>
        <a:xfrm>
          <a:off x="567057" y="2199142"/>
          <a:ext cx="8442948" cy="2816120"/>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defTabSz="889000" rtl="0">
            <a:lnSpc>
              <a:spcPct val="90000"/>
            </a:lnSpc>
            <a:spcBef>
              <a:spcPct val="0"/>
            </a:spcBef>
            <a:spcAft>
              <a:spcPct val="35000"/>
            </a:spcAft>
          </a:pPr>
          <a:r>
            <a:rPr lang="zh-CN" altLang="en-US" sz="2000" kern="1200" dirty="0" smtClean="0"/>
            <a:t>到 </a:t>
          </a:r>
          <a:r>
            <a:rPr lang="en-US" altLang="en-US" sz="2000" kern="1200" dirty="0" smtClean="0"/>
            <a:t>2025 </a:t>
          </a:r>
          <a:r>
            <a:rPr lang="zh-CN" altLang="en-US" sz="2000" kern="1200" dirty="0" smtClean="0"/>
            <a:t>年，数据故事将成为最为广泛采用的分析结果的提供方式，</a:t>
          </a:r>
          <a:r>
            <a:rPr lang="en-US" altLang="en-US" sz="2000" kern="1200" dirty="0" smtClean="0"/>
            <a:t>75% </a:t>
          </a:r>
          <a:r>
            <a:rPr lang="zh-CN" altLang="en-US" sz="2000" kern="1200" dirty="0" smtClean="0"/>
            <a:t>的故事将基于增强分析技术自动生成（</a:t>
          </a:r>
          <a:r>
            <a:rPr lang="en-GB" altLang="en-US" sz="2000" kern="1200" dirty="0" smtClean="0"/>
            <a:t>By 2025, data stories will be the most widespread way of consuming analytics. Augmented analytics techniques will automatically generate 75% of those stories</a:t>
          </a:r>
          <a:r>
            <a:rPr lang="zh-CN" altLang="en-US" sz="2000" kern="1200" dirty="0" smtClean="0"/>
            <a:t>）。</a:t>
          </a:r>
        </a:p>
        <a:p>
          <a:pPr lvl="0" algn="r" defTabSz="889000">
            <a:lnSpc>
              <a:spcPct val="90000"/>
            </a:lnSpc>
            <a:spcBef>
              <a:spcPct val="0"/>
            </a:spcBef>
            <a:spcAft>
              <a:spcPct val="35000"/>
            </a:spcAft>
          </a:pPr>
          <a:r>
            <a:rPr lang="en-GB" altLang="en-US" sz="2000" kern="1200" dirty="0" smtClean="0"/>
            <a:t>——Gartner</a:t>
          </a:r>
          <a:r>
            <a:rPr lang="zh-CN" altLang="en-US" sz="2000" kern="1200" dirty="0" smtClean="0"/>
            <a:t>（</a:t>
          </a:r>
          <a:r>
            <a:rPr lang="en-GB" altLang="en-US" sz="2000" kern="1200" dirty="0" smtClean="0"/>
            <a:t>2021</a:t>
          </a:r>
          <a:r>
            <a:rPr lang="zh-CN" altLang="en-US" sz="2000" kern="1200" dirty="0" smtClean="0"/>
            <a:t>）</a:t>
          </a:r>
        </a:p>
        <a:p>
          <a:pPr lvl="0" algn="r" defTabSz="889000">
            <a:lnSpc>
              <a:spcPct val="90000"/>
            </a:lnSpc>
            <a:spcBef>
              <a:spcPct val="0"/>
            </a:spcBef>
            <a:spcAft>
              <a:spcPct val="35000"/>
            </a:spcAft>
          </a:pPr>
          <a:endParaRPr lang="zh-CN" altLang="en-US" sz="2000" kern="1200" dirty="0" smtClean="0"/>
        </a:p>
      </dsp:txBody>
      <dsp:txXfrm>
        <a:off x="704529" y="2336614"/>
        <a:ext cx="8168004" cy="25411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928A4-A0C3-4866-80C2-F1DC8D196B6A}">
      <dsp:nvSpPr>
        <dsp:cNvPr id="0" name=""/>
        <dsp:cNvSpPr/>
      </dsp:nvSpPr>
      <dsp:spPr>
        <a:xfrm>
          <a:off x="0" y="353526"/>
          <a:ext cx="8784976" cy="2005715"/>
        </a:xfrm>
        <a:prstGeom prst="roundRect">
          <a:avLst/>
        </a:prstGeom>
        <a:solidFill>
          <a:srgbClr val="00B050"/>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    数据故事的行动是受众在倾听数据故事后采取的行动。与文学故事不同的是，数据故事的叙述动机往往是满足具体的业务需求，具有显著的业务导向性。也就是说，数据故事的创造和叙述是为具体业务服务的，其目的为开发数据产品。</a:t>
          </a:r>
          <a:endParaRPr lang="zh-CN" altLang="en-US" sz="2400" kern="1200" dirty="0"/>
        </a:p>
      </dsp:txBody>
      <dsp:txXfrm>
        <a:off x="97911" y="451437"/>
        <a:ext cx="8589154" cy="1809893"/>
      </dsp:txXfrm>
    </dsp:sp>
    <dsp:sp modelId="{559667EB-D73A-492D-98C5-E0F938A6613D}">
      <dsp:nvSpPr>
        <dsp:cNvPr id="0" name=""/>
        <dsp:cNvSpPr/>
      </dsp:nvSpPr>
      <dsp:spPr>
        <a:xfrm>
          <a:off x="0" y="2371899"/>
          <a:ext cx="8784976" cy="1955093"/>
        </a:xfrm>
        <a:prstGeom prst="roundRect">
          <a:avLst/>
        </a:prstGeom>
        <a:solidFill>
          <a:schemeClr val="accent6">
            <a:lumMod val="7500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    数据故事的行动是数据故事认知的</a:t>
          </a:r>
          <a:r>
            <a:rPr lang="en-US" altLang="en-US" sz="2400" b="1" kern="1200" dirty="0" smtClean="0"/>
            <a:t>PCA</a:t>
          </a:r>
          <a:r>
            <a:rPr lang="zh-CN" altLang="en-US" sz="2400" b="1" kern="1200" dirty="0" smtClean="0"/>
            <a:t>模型的最终结果。根据受众的行动与故事叙述者之间的相关性，可以分为正相关的行动、负相关的行动和无关行动三大类。数据故事的叙述者不仅需要提高故事行动的正相关性，而且也需要避免负相关性行动的出现。</a:t>
          </a:r>
          <a:endParaRPr lang="zh-CN" altLang="en-US" sz="2400" kern="1200" dirty="0"/>
        </a:p>
      </dsp:txBody>
      <dsp:txXfrm>
        <a:off x="95440" y="2467339"/>
        <a:ext cx="8594096" cy="17642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928A4-A0C3-4866-80C2-F1DC8D196B6A}">
      <dsp:nvSpPr>
        <dsp:cNvPr id="0" name=""/>
        <dsp:cNvSpPr/>
      </dsp:nvSpPr>
      <dsp:spPr>
        <a:xfrm>
          <a:off x="0" y="289008"/>
          <a:ext cx="9289032" cy="988905"/>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b="1" kern="1200" dirty="0" smtClean="0"/>
            <a:t>可视故事化。该数据故事主要采用了可视化方式讲故事，是可视故事化的案例。</a:t>
          </a:r>
          <a:endParaRPr lang="zh-CN" sz="1700" kern="1200" dirty="0"/>
        </a:p>
      </dsp:txBody>
      <dsp:txXfrm>
        <a:off x="48274" y="337282"/>
        <a:ext cx="9192484" cy="892357"/>
      </dsp:txXfrm>
    </dsp:sp>
    <dsp:sp modelId="{559667EB-D73A-492D-98C5-E0F938A6613D}">
      <dsp:nvSpPr>
        <dsp:cNvPr id="0" name=""/>
        <dsp:cNvSpPr/>
      </dsp:nvSpPr>
      <dsp:spPr>
        <a:xfrm>
          <a:off x="0" y="1326874"/>
          <a:ext cx="9289032" cy="988905"/>
        </a:xfrm>
        <a:prstGeom prst="roundRect">
          <a:avLst/>
        </a:prstGeom>
        <a:solidFill>
          <a:schemeClr val="accent5">
            <a:hueOff val="-2451115"/>
            <a:satOff val="-3409"/>
            <a:lumOff val="-1307"/>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b="1" kern="1200" dirty="0" smtClean="0"/>
            <a:t>简单有效。符合故事的篇幅较短的特点。</a:t>
          </a:r>
          <a:endParaRPr lang="zh-CN" sz="1700" kern="1200" dirty="0"/>
        </a:p>
      </dsp:txBody>
      <dsp:txXfrm>
        <a:off x="48274" y="1375148"/>
        <a:ext cx="9192484" cy="892357"/>
      </dsp:txXfrm>
    </dsp:sp>
    <dsp:sp modelId="{7BEDFBA9-37E4-4953-A7C6-AEF44769C4D2}">
      <dsp:nvSpPr>
        <dsp:cNvPr id="0" name=""/>
        <dsp:cNvSpPr/>
      </dsp:nvSpPr>
      <dsp:spPr>
        <a:xfrm>
          <a:off x="0" y="2364740"/>
          <a:ext cx="9289032" cy="988905"/>
        </a:xfrm>
        <a:prstGeom prst="roundRect">
          <a:avLst/>
        </a:prstGeom>
        <a:solidFill>
          <a:schemeClr val="accent5">
            <a:hueOff val="-4902230"/>
            <a:satOff val="-6819"/>
            <a:lumOff val="-2615"/>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b="1" kern="1200" dirty="0" smtClean="0"/>
            <a:t>客观真实。该数据故事坚持用数据说话的理念，体现了数据故事的客观性。其故事内容并不是在简单的数据采集和原始数据的基础上进行的，而是以原始数据的分析和洞察为基础进行，如牛仔裤的价格组成、二手牛仔裤的销售及非洲国家的二手牛仔裤市场数据均需要进行数据分析。</a:t>
          </a:r>
          <a:endParaRPr lang="zh-CN" sz="1700" kern="1200" dirty="0"/>
        </a:p>
      </dsp:txBody>
      <dsp:txXfrm>
        <a:off x="48274" y="2413014"/>
        <a:ext cx="9192484" cy="892357"/>
      </dsp:txXfrm>
    </dsp:sp>
    <dsp:sp modelId="{044EB186-B886-4E2F-A77E-3D95AAE1901D}">
      <dsp:nvSpPr>
        <dsp:cNvPr id="0" name=""/>
        <dsp:cNvSpPr/>
      </dsp:nvSpPr>
      <dsp:spPr>
        <a:xfrm>
          <a:off x="0" y="3402605"/>
          <a:ext cx="9289032" cy="988905"/>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altLang="en-US" sz="1700" b="1" kern="1200" dirty="0" smtClean="0"/>
            <a:t>细节的吸引力。本故事中提供了大量的引人入胜、难以忘记的细节，如</a:t>
          </a:r>
          <a:r>
            <a:rPr lang="en-US" altLang="zh-CN" sz="1700" b="1" kern="1200" dirty="0" smtClean="0"/>
            <a:t>81%</a:t>
          </a:r>
          <a:r>
            <a:rPr lang="zh-CN" altLang="en-US" sz="1700" b="1" kern="1200" dirty="0" smtClean="0"/>
            <a:t>的乌干达销售的牛仔裤是二手的。</a:t>
          </a:r>
          <a:endParaRPr lang="zh-CN" sz="1700" kern="1200" dirty="0"/>
        </a:p>
      </dsp:txBody>
      <dsp:txXfrm>
        <a:off x="48274" y="3450879"/>
        <a:ext cx="9192484" cy="8923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8A3DA-539C-4E3C-AE8C-CCF2A38CCE3F}">
      <dsp:nvSpPr>
        <dsp:cNvPr id="0" name=""/>
        <dsp:cNvSpPr/>
      </dsp:nvSpPr>
      <dsp:spPr>
        <a:xfrm>
          <a:off x="2138" y="0"/>
          <a:ext cx="2241407" cy="3482157"/>
        </a:xfrm>
        <a:prstGeom prst="roundRect">
          <a:avLst>
            <a:gd name="adj" fmla="val 1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zh-CN" altLang="en-US" sz="3100" b="1" kern="1200" dirty="0" smtClean="0"/>
            <a:t>数据故事的定义</a:t>
          </a:r>
          <a:endParaRPr lang="zh-CN" sz="3100" b="1" kern="1200" dirty="0"/>
        </a:p>
      </dsp:txBody>
      <dsp:txXfrm>
        <a:off x="2138" y="1392862"/>
        <a:ext cx="2241407" cy="1392862"/>
      </dsp:txXfrm>
    </dsp:sp>
    <dsp:sp modelId="{DDD7E12D-F1FB-4FB8-91DA-AB80413C3B70}">
      <dsp:nvSpPr>
        <dsp:cNvPr id="0" name=""/>
        <dsp:cNvSpPr/>
      </dsp:nvSpPr>
      <dsp:spPr>
        <a:xfrm>
          <a:off x="543062" y="208929"/>
          <a:ext cx="1159558" cy="1159558"/>
        </a:xfrm>
        <a:prstGeom prst="ellipse">
          <a:avLst/>
        </a:prstGeom>
        <a:blipFill>
          <a:blip xmlns:r="http://schemas.openxmlformats.org/officeDocument/2006/relationships" r:embed="rId1">
            <a:extLst>
              <a:ext uri="{837473B0-CC2E-450A-ABE3-18F120FF3D39}">
                <a1611:picAttrSrcUrl xmlns="" xmlns:a1611="http://schemas.microsoft.com/office/drawing/2016/11/main" r:id="rId2"/>
              </a:ext>
            </a:extLst>
          </a:blip>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A59F893-5610-4FF2-AEA6-78093C427B00}">
      <dsp:nvSpPr>
        <dsp:cNvPr id="0" name=""/>
        <dsp:cNvSpPr/>
      </dsp:nvSpPr>
      <dsp:spPr>
        <a:xfrm>
          <a:off x="2310787" y="0"/>
          <a:ext cx="2241407" cy="3482157"/>
        </a:xfrm>
        <a:prstGeom prst="roundRect">
          <a:avLst>
            <a:gd name="adj" fmla="val 10000"/>
          </a:avLst>
        </a:prstGeom>
        <a:gradFill rotWithShape="0">
          <a:gsLst>
            <a:gs pos="0">
              <a:schemeClr val="accent5">
                <a:hueOff val="-2451115"/>
                <a:satOff val="-3409"/>
                <a:lumOff val="-1307"/>
                <a:alphaOff val="0"/>
                <a:shade val="47500"/>
                <a:satMod val="137000"/>
              </a:schemeClr>
            </a:gs>
            <a:gs pos="55000">
              <a:schemeClr val="accent5">
                <a:hueOff val="-2451115"/>
                <a:satOff val="-3409"/>
                <a:lumOff val="-1307"/>
                <a:alphaOff val="0"/>
                <a:shade val="69000"/>
                <a:satMod val="137000"/>
              </a:schemeClr>
            </a:gs>
            <a:gs pos="100000">
              <a:schemeClr val="accent5">
                <a:hueOff val="-2451115"/>
                <a:satOff val="-3409"/>
                <a:lumOff val="-1307"/>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zh-CN" altLang="en-US" sz="3100" b="1" kern="1200" dirty="0" smtClean="0"/>
            <a:t>数据故事的特征</a:t>
          </a:r>
          <a:endParaRPr lang="zh-CN" sz="3100" b="1" kern="1200" dirty="0"/>
        </a:p>
      </dsp:txBody>
      <dsp:txXfrm>
        <a:off x="2310787" y="1392862"/>
        <a:ext cx="2241407" cy="1392862"/>
      </dsp:txXfrm>
    </dsp:sp>
    <dsp:sp modelId="{A4DAE783-FE56-4563-AC64-AE86422C5F53}">
      <dsp:nvSpPr>
        <dsp:cNvPr id="0" name=""/>
        <dsp:cNvSpPr/>
      </dsp:nvSpPr>
      <dsp:spPr>
        <a:xfrm>
          <a:off x="2851712" y="208929"/>
          <a:ext cx="1159558" cy="1159558"/>
        </a:xfrm>
        <a:prstGeom prst="ellipse">
          <a:avLst/>
        </a:prstGeom>
        <a:blipFill>
          <a:blip xmlns:r="http://schemas.openxmlformats.org/officeDocument/2006/relationships" r:embed="rId3">
            <a:extLst>
              <a:ext uri="{837473B0-CC2E-450A-ABE3-18F120FF3D39}">
                <a1611:picAttrSrcUrl xmlns="" xmlns:a1611="http://schemas.microsoft.com/office/drawing/2016/11/main" r:id="rId4"/>
              </a:ext>
            </a:extLst>
          </a:blip>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C3948280-F4D4-42BB-9093-C7B4EFEDE1AB}">
      <dsp:nvSpPr>
        <dsp:cNvPr id="0" name=""/>
        <dsp:cNvSpPr/>
      </dsp:nvSpPr>
      <dsp:spPr>
        <a:xfrm>
          <a:off x="4619437" y="0"/>
          <a:ext cx="2241407" cy="3482157"/>
        </a:xfrm>
        <a:prstGeom prst="roundRect">
          <a:avLst>
            <a:gd name="adj" fmla="val 10000"/>
          </a:avLst>
        </a:prstGeom>
        <a:gradFill rotWithShape="0">
          <a:gsLst>
            <a:gs pos="0">
              <a:schemeClr val="accent5">
                <a:hueOff val="-4902230"/>
                <a:satOff val="-6819"/>
                <a:lumOff val="-2615"/>
                <a:alphaOff val="0"/>
                <a:shade val="47500"/>
                <a:satMod val="137000"/>
              </a:schemeClr>
            </a:gs>
            <a:gs pos="55000">
              <a:schemeClr val="accent5">
                <a:hueOff val="-4902230"/>
                <a:satOff val="-6819"/>
                <a:lumOff val="-2615"/>
                <a:alphaOff val="0"/>
                <a:shade val="69000"/>
                <a:satMod val="137000"/>
              </a:schemeClr>
            </a:gs>
            <a:gs pos="100000">
              <a:schemeClr val="accent5">
                <a:hueOff val="-4902230"/>
                <a:satOff val="-6819"/>
                <a:lumOff val="-2615"/>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zh-CN" altLang="en-US" sz="3100" b="1" kern="1200" dirty="0" smtClean="0"/>
            <a:t>数据故事的认知</a:t>
          </a:r>
          <a:endParaRPr lang="zh-CN" sz="3100" b="1" kern="1200" dirty="0"/>
        </a:p>
      </dsp:txBody>
      <dsp:txXfrm>
        <a:off x="4619437" y="1392862"/>
        <a:ext cx="2241407" cy="1392862"/>
      </dsp:txXfrm>
    </dsp:sp>
    <dsp:sp modelId="{74F2A69C-0462-4E84-8F17-0BF92A02E079}">
      <dsp:nvSpPr>
        <dsp:cNvPr id="0" name=""/>
        <dsp:cNvSpPr/>
      </dsp:nvSpPr>
      <dsp:spPr>
        <a:xfrm>
          <a:off x="5160361" y="208929"/>
          <a:ext cx="1159558" cy="1159558"/>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 xmlns:a1611="http://schemas.microsoft.com/office/drawing/2016/11/main" r:id="rId6"/>
              </a:ext>
            </a:extLst>
          </a:blip>
          <a:srcRect/>
          <a:stretch>
            <a:fillRect l="-22000" r="-22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AF0414BF-B623-49E0-8D2E-E64753E53627}">
      <dsp:nvSpPr>
        <dsp:cNvPr id="0" name=""/>
        <dsp:cNvSpPr/>
      </dsp:nvSpPr>
      <dsp:spPr>
        <a:xfrm>
          <a:off x="6928086" y="0"/>
          <a:ext cx="2241407" cy="3482157"/>
        </a:xfrm>
        <a:prstGeom prst="roundRect">
          <a:avLst>
            <a:gd name="adj" fmla="val 1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zh-CN" altLang="en-US" sz="3100" b="1" kern="1200" dirty="0" smtClean="0"/>
            <a:t>数据故事的应用</a:t>
          </a:r>
          <a:endParaRPr lang="zh-CN" sz="3100" b="1" kern="1200" dirty="0"/>
        </a:p>
      </dsp:txBody>
      <dsp:txXfrm>
        <a:off x="6928086" y="1392862"/>
        <a:ext cx="2241407" cy="1392862"/>
      </dsp:txXfrm>
    </dsp:sp>
    <dsp:sp modelId="{A257C0E1-4DE2-43C1-8B1C-2D7B2DCD3EEF}">
      <dsp:nvSpPr>
        <dsp:cNvPr id="0" name=""/>
        <dsp:cNvSpPr/>
      </dsp:nvSpPr>
      <dsp:spPr>
        <a:xfrm>
          <a:off x="7469010" y="208929"/>
          <a:ext cx="1159558" cy="1159558"/>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 xmlns:a1611="http://schemas.microsoft.com/office/drawing/2016/11/main" r:id="rId8"/>
              </a:ext>
            </a:extLst>
          </a:blip>
          <a:srcRect/>
          <a:stretch>
            <a:fillRect l="-4000" r="-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83DDF26-F72B-4630-BEBC-5198B5124E96}">
      <dsp:nvSpPr>
        <dsp:cNvPr id="0" name=""/>
        <dsp:cNvSpPr/>
      </dsp:nvSpPr>
      <dsp:spPr>
        <a:xfrm>
          <a:off x="366865" y="2785725"/>
          <a:ext cx="8437901" cy="522323"/>
        </a:xfrm>
        <a:prstGeom prst="leftRightArrow">
          <a:avLst/>
        </a:prstGeom>
        <a:gradFill rotWithShape="0">
          <a:gsLst>
            <a:gs pos="0">
              <a:schemeClr val="accent5">
                <a:tint val="40000"/>
                <a:hueOff val="0"/>
                <a:satOff val="0"/>
                <a:lumOff val="0"/>
                <a:alphaOff val="0"/>
                <a:shade val="47500"/>
                <a:satMod val="137000"/>
              </a:schemeClr>
            </a:gs>
            <a:gs pos="55000">
              <a:schemeClr val="accent5">
                <a:tint val="40000"/>
                <a:hueOff val="0"/>
                <a:satOff val="0"/>
                <a:lumOff val="0"/>
                <a:alphaOff val="0"/>
                <a:shade val="69000"/>
                <a:satMod val="137000"/>
              </a:schemeClr>
            </a:gs>
            <a:gs pos="100000">
              <a:schemeClr val="accent5">
                <a:tint val="4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667EB-D73A-492D-98C5-E0F938A6613D}">
      <dsp:nvSpPr>
        <dsp:cNvPr id="0" name=""/>
        <dsp:cNvSpPr/>
      </dsp:nvSpPr>
      <dsp:spPr>
        <a:xfrm>
          <a:off x="0" y="1124260"/>
          <a:ext cx="9577063" cy="2053350"/>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smtClean="0"/>
            <a:t>相对于事实，故事被人们记住的可能多达 </a:t>
          </a:r>
          <a:r>
            <a:rPr lang="en-US" altLang="en-US" sz="2400" kern="1200" dirty="0" smtClean="0"/>
            <a:t>22 </a:t>
          </a:r>
          <a:r>
            <a:rPr lang="zh-CN" altLang="en-US" sz="2400" kern="1200" dirty="0" smtClean="0"/>
            <a:t>倍（</a:t>
          </a:r>
          <a:r>
            <a:rPr lang="en-GB" altLang="en-US" sz="2400" kern="1200" dirty="0" smtClean="0"/>
            <a:t>Stories are remembered up to 22 times more than facts alone</a:t>
          </a:r>
          <a:r>
            <a:rPr lang="zh-CN" altLang="en-US" sz="2400" kern="1200" dirty="0" smtClean="0"/>
            <a:t>）</a:t>
          </a:r>
        </a:p>
        <a:p>
          <a:pPr lvl="0" algn="r" defTabSz="1066800">
            <a:lnSpc>
              <a:spcPct val="90000"/>
            </a:lnSpc>
            <a:spcBef>
              <a:spcPct val="0"/>
            </a:spcBef>
            <a:spcAft>
              <a:spcPct val="35000"/>
            </a:spcAft>
          </a:pPr>
          <a:r>
            <a:rPr lang="en-GB" altLang="en-US" sz="2400" kern="1200" dirty="0" smtClean="0"/>
            <a:t>——Jennifer </a:t>
          </a:r>
          <a:r>
            <a:rPr lang="en-GB" altLang="en-US" sz="2400" kern="1200" dirty="0" err="1" smtClean="0"/>
            <a:t>Aaker</a:t>
          </a:r>
          <a:r>
            <a:rPr lang="zh-CN" altLang="en-US" sz="2400" kern="1200" dirty="0" smtClean="0"/>
            <a:t>（斯坦福大学教授）</a:t>
          </a:r>
        </a:p>
        <a:p>
          <a:pPr lvl="0" algn="l" defTabSz="1066800" rtl="0">
            <a:lnSpc>
              <a:spcPct val="90000"/>
            </a:lnSpc>
            <a:spcBef>
              <a:spcPct val="0"/>
            </a:spcBef>
            <a:spcAft>
              <a:spcPct val="35000"/>
            </a:spcAft>
          </a:pPr>
          <a:endParaRPr lang="zh-CN" sz="2400" kern="1200" dirty="0"/>
        </a:p>
      </dsp:txBody>
      <dsp:txXfrm>
        <a:off x="100236" y="1224496"/>
        <a:ext cx="9376591" cy="18528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667EB-D73A-492D-98C5-E0F938A6613D}">
      <dsp:nvSpPr>
        <dsp:cNvPr id="0" name=""/>
        <dsp:cNvSpPr/>
      </dsp:nvSpPr>
      <dsp:spPr>
        <a:xfrm>
          <a:off x="0" y="40839"/>
          <a:ext cx="8568952" cy="2798640"/>
        </a:xfrm>
        <a:prstGeom prst="roundRect">
          <a:avLst/>
        </a:prstGeom>
        <a:solidFill>
          <a:schemeClr val="accent6"/>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altLang="en-US" sz="2600" kern="1200" dirty="0" smtClean="0"/>
            <a:t>    相对于数据，故事更符合人类天生的认知特征。在救助儿童会（</a:t>
          </a:r>
          <a:r>
            <a:rPr lang="en-US" altLang="en-US" sz="2600" kern="1200" dirty="0" smtClean="0"/>
            <a:t>Save the Children</a:t>
          </a:r>
          <a:r>
            <a:rPr lang="zh-CN" altLang="en-US" sz="2600" kern="1200" dirty="0" smtClean="0"/>
            <a:t>）的一项公益活动中，研究者为同一个捐款对象准备两种不同版本的宣传手册，一种是基于故事化描述的版本，另一种是简单罗列事实数据的版本，数据分析发现拿到前一版本的捐赠者的平均捐款金额比后者高出两倍以上。</a:t>
          </a:r>
          <a:endParaRPr lang="zh-CN" sz="2600" kern="1200" dirty="0"/>
        </a:p>
      </dsp:txBody>
      <dsp:txXfrm>
        <a:off x="136618" y="177457"/>
        <a:ext cx="8295716" cy="25254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667EB-D73A-492D-98C5-E0F938A6613D}">
      <dsp:nvSpPr>
        <dsp:cNvPr id="0" name=""/>
        <dsp:cNvSpPr/>
      </dsp:nvSpPr>
      <dsp:spPr>
        <a:xfrm>
          <a:off x="0" y="50200"/>
          <a:ext cx="8568952" cy="2779920"/>
        </a:xfrm>
        <a:prstGeom prst="roundRect">
          <a:avLst/>
        </a:prstGeom>
        <a:solidFill>
          <a:schemeClr val="accent1"/>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zh-CN" altLang="en-US" sz="2700" kern="1200" dirty="0" smtClean="0"/>
            <a:t>    数据故事具有两重性，即将数据的客观性和故事的主观性为一体。就绝大多数人而言，相对于数据本身，数据故事更容易记忆、认知和转变成行动。</a:t>
          </a:r>
        </a:p>
        <a:p>
          <a:pPr lvl="0" algn="r" defTabSz="1200150">
            <a:lnSpc>
              <a:spcPct val="90000"/>
            </a:lnSpc>
            <a:spcBef>
              <a:spcPct val="0"/>
            </a:spcBef>
            <a:spcAft>
              <a:spcPct val="35000"/>
            </a:spcAft>
          </a:pPr>
          <a:r>
            <a:rPr lang="en-US" altLang="en-US" sz="2700" kern="1200" dirty="0" smtClean="0"/>
            <a:t>——</a:t>
          </a:r>
          <a:r>
            <a:rPr lang="zh-CN" altLang="en-US" sz="2700" kern="1200" dirty="0" smtClean="0"/>
            <a:t>朝乐门（本书作者）</a:t>
          </a:r>
        </a:p>
        <a:p>
          <a:pPr lvl="0" algn="l" defTabSz="1200150" rtl="0">
            <a:lnSpc>
              <a:spcPct val="90000"/>
            </a:lnSpc>
            <a:spcBef>
              <a:spcPct val="0"/>
            </a:spcBef>
            <a:spcAft>
              <a:spcPct val="35000"/>
            </a:spcAft>
          </a:pPr>
          <a:endParaRPr lang="zh-CN" sz="2700" kern="1200" dirty="0"/>
        </a:p>
      </dsp:txBody>
      <dsp:txXfrm>
        <a:off x="135705" y="185905"/>
        <a:ext cx="8297542" cy="25085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667EB-D73A-492D-98C5-E0F938A6613D}">
      <dsp:nvSpPr>
        <dsp:cNvPr id="0" name=""/>
        <dsp:cNvSpPr/>
      </dsp:nvSpPr>
      <dsp:spPr>
        <a:xfrm>
          <a:off x="0" y="1"/>
          <a:ext cx="7704856" cy="3168349"/>
        </a:xfrm>
        <a:prstGeom prst="roundRect">
          <a:avLst/>
        </a:prstGeom>
        <a:solidFill>
          <a:schemeClr val="accent5"/>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kern="1200" dirty="0" smtClean="0"/>
            <a:t>    数据故事</a:t>
          </a:r>
          <a:r>
            <a:rPr lang="en-US" altLang="en-US" sz="2400" kern="1200" dirty="0" smtClean="0"/>
            <a:t>(Data Story)</a:t>
          </a:r>
          <a:r>
            <a:rPr lang="zh-CN" altLang="en-US" sz="2400" kern="1200" dirty="0" smtClean="0"/>
            <a:t>是以满足特定业务需求为目的，以数据为原始材料，以数据分析和建模方法为手段，从数据中发现有价值的洞见，并以故事形式向目标受众提供的一种数据产品或服务。通常，将数据转换为数据故事的过程称作数据故事化</a:t>
          </a:r>
          <a:r>
            <a:rPr lang="en-US" altLang="en-US" sz="2400" kern="1200" dirty="0" smtClean="0"/>
            <a:t>(Data Storytelling)</a:t>
          </a:r>
          <a:r>
            <a:rPr lang="zh-CN" altLang="en-US" sz="2400" kern="1200" dirty="0" smtClean="0"/>
            <a:t>。</a:t>
          </a:r>
          <a:endParaRPr lang="zh-CN" sz="2400" kern="1200" dirty="0"/>
        </a:p>
      </dsp:txBody>
      <dsp:txXfrm>
        <a:off x="154666" y="154667"/>
        <a:ext cx="7395524" cy="28590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928A4-A0C3-4866-80C2-F1DC8D196B6A}">
      <dsp:nvSpPr>
        <dsp:cNvPr id="0" name=""/>
        <dsp:cNvSpPr/>
      </dsp:nvSpPr>
      <dsp:spPr>
        <a:xfrm>
          <a:off x="0" y="69740"/>
          <a:ext cx="9289032" cy="716040"/>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a:t>
          </a:r>
          <a:r>
            <a:rPr lang="en-US" sz="1700" b="1" kern="1200" dirty="0" smtClean="0"/>
            <a:t>1</a:t>
          </a:r>
          <a:r>
            <a:rPr lang="zh-CN" sz="1700" b="1" kern="1200" dirty="0" smtClean="0"/>
            <a:t>）数据驱动型故事化（</a:t>
          </a:r>
          <a:r>
            <a:rPr lang="en-US" sz="1700" b="1" kern="1200" dirty="0" smtClean="0"/>
            <a:t>Data-Driven Storytelling</a:t>
          </a:r>
          <a:r>
            <a:rPr lang="zh-CN" sz="1700" b="1" kern="1200" dirty="0" smtClean="0"/>
            <a:t>）</a:t>
          </a:r>
          <a:r>
            <a:rPr lang="zh-CN" sz="1700" kern="1200" dirty="0" smtClean="0"/>
            <a:t>强调的是故事叙述的一种形式，区别于模型驱动和目标驱动的叙述方式；</a:t>
          </a:r>
          <a:endParaRPr lang="zh-CN" sz="1700" kern="1200" dirty="0"/>
        </a:p>
      </dsp:txBody>
      <dsp:txXfrm>
        <a:off x="34954" y="104694"/>
        <a:ext cx="9219124" cy="646132"/>
      </dsp:txXfrm>
    </dsp:sp>
    <dsp:sp modelId="{559667EB-D73A-492D-98C5-E0F938A6613D}">
      <dsp:nvSpPr>
        <dsp:cNvPr id="0" name=""/>
        <dsp:cNvSpPr/>
      </dsp:nvSpPr>
      <dsp:spPr>
        <a:xfrm>
          <a:off x="0" y="834740"/>
          <a:ext cx="9289032" cy="716040"/>
        </a:xfrm>
        <a:prstGeom prst="roundRect">
          <a:avLst/>
        </a:prstGeom>
        <a:solidFill>
          <a:schemeClr val="accent5">
            <a:hueOff val="-1470669"/>
            <a:satOff val="-2046"/>
            <a:lumOff val="-784"/>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a:t>
          </a:r>
          <a:r>
            <a:rPr lang="en-US" sz="1700" b="1" kern="1200" dirty="0" smtClean="0"/>
            <a:t>2</a:t>
          </a:r>
          <a:r>
            <a:rPr lang="zh-CN" sz="1700" b="1" kern="1200" dirty="0" smtClean="0"/>
            <a:t>）可视故事化（</a:t>
          </a:r>
          <a:r>
            <a:rPr lang="en-US" sz="1700" b="1" kern="1200" dirty="0" smtClean="0"/>
            <a:t>Visual Storytelling</a:t>
          </a:r>
          <a:r>
            <a:rPr lang="zh-CN" sz="1700" b="1" kern="1200" dirty="0" smtClean="0"/>
            <a:t>）</a:t>
          </a:r>
          <a:r>
            <a:rPr lang="zh-CN" sz="1700" kern="1200" dirty="0" smtClean="0"/>
            <a:t>主要强调的是故事叙述中可视化呈现的重要性；</a:t>
          </a:r>
          <a:endParaRPr lang="zh-CN" sz="1700" kern="1200" dirty="0"/>
        </a:p>
      </dsp:txBody>
      <dsp:txXfrm>
        <a:off x="34954" y="869694"/>
        <a:ext cx="9219124" cy="646132"/>
      </dsp:txXfrm>
    </dsp:sp>
    <dsp:sp modelId="{7BEDFBA9-37E4-4953-A7C6-AEF44769C4D2}">
      <dsp:nvSpPr>
        <dsp:cNvPr id="0" name=""/>
        <dsp:cNvSpPr/>
      </dsp:nvSpPr>
      <dsp:spPr>
        <a:xfrm>
          <a:off x="0" y="1599740"/>
          <a:ext cx="9289032" cy="716040"/>
        </a:xfrm>
        <a:prstGeom prst="roundRect">
          <a:avLst/>
        </a:prstGeom>
        <a:solidFill>
          <a:schemeClr val="accent5">
            <a:hueOff val="-2941338"/>
            <a:satOff val="-4091"/>
            <a:lumOff val="-1569"/>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a:t>
          </a:r>
          <a:r>
            <a:rPr lang="en-US" sz="1700" b="1" kern="1200" dirty="0" smtClean="0"/>
            <a:t>3</a:t>
          </a:r>
          <a:r>
            <a:rPr lang="zh-CN" sz="1700" b="1" kern="1200" dirty="0" smtClean="0"/>
            <a:t>）分</a:t>
          </a:r>
          <a:r>
            <a:rPr lang="zh-CN" altLang="en-US" sz="1700" b="1" kern="1200" dirty="0" smtClean="0"/>
            <a:t>析</a:t>
          </a:r>
          <a:r>
            <a:rPr lang="zh-CN" sz="1700" b="1" kern="1200" dirty="0" smtClean="0"/>
            <a:t>型故事化（</a:t>
          </a:r>
          <a:r>
            <a:rPr lang="en-US" sz="1700" b="1" kern="1200" dirty="0" smtClean="0"/>
            <a:t>Analytical Storytelling</a:t>
          </a:r>
          <a:r>
            <a:rPr lang="zh-CN" sz="1700" b="1" kern="1200" dirty="0" smtClean="0"/>
            <a:t>）</a:t>
          </a:r>
          <a:r>
            <a:rPr lang="zh-CN" sz="1700" kern="1200" dirty="0" smtClean="0"/>
            <a:t>主要强调的是数据分析在数据故事化中的重要地位；</a:t>
          </a:r>
          <a:endParaRPr lang="zh-CN" sz="1700" kern="1200" dirty="0"/>
        </a:p>
      </dsp:txBody>
      <dsp:txXfrm>
        <a:off x="34954" y="1634694"/>
        <a:ext cx="9219124" cy="646132"/>
      </dsp:txXfrm>
    </dsp:sp>
    <dsp:sp modelId="{044EB186-B886-4E2F-A77E-3D95AAE1901D}">
      <dsp:nvSpPr>
        <dsp:cNvPr id="0" name=""/>
        <dsp:cNvSpPr/>
      </dsp:nvSpPr>
      <dsp:spPr>
        <a:xfrm>
          <a:off x="0" y="2364740"/>
          <a:ext cx="9289032" cy="716040"/>
        </a:xfrm>
        <a:prstGeom prst="roundRect">
          <a:avLst/>
        </a:prstGeom>
        <a:solidFill>
          <a:schemeClr val="accent5">
            <a:hueOff val="-4412007"/>
            <a:satOff val="-6137"/>
            <a:lumOff val="-2353"/>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a:t>
          </a:r>
          <a:r>
            <a:rPr lang="en-US" sz="1700" b="1" kern="1200" dirty="0" smtClean="0"/>
            <a:t>4</a:t>
          </a:r>
          <a:r>
            <a:rPr lang="zh-CN" sz="1700" b="1" kern="1200" dirty="0" smtClean="0"/>
            <a:t>）交互式故事化（</a:t>
          </a:r>
          <a:r>
            <a:rPr lang="en-US" sz="1700" b="1" kern="1200" dirty="0" smtClean="0"/>
            <a:t>Interactive Storytelling</a:t>
          </a:r>
          <a:r>
            <a:rPr lang="zh-CN" sz="1700" b="1" kern="1200" dirty="0" smtClean="0"/>
            <a:t>）</a:t>
          </a:r>
          <a:r>
            <a:rPr lang="zh-CN" sz="1700" kern="1200" dirty="0" smtClean="0"/>
            <a:t>主要强调的是受众交互在数据可视化中的重要地位，数据可视化是一个交互式创造过程；</a:t>
          </a:r>
          <a:endParaRPr lang="zh-CN" sz="1700" kern="1200" dirty="0"/>
        </a:p>
      </dsp:txBody>
      <dsp:txXfrm>
        <a:off x="34954" y="2399694"/>
        <a:ext cx="9219124" cy="646132"/>
      </dsp:txXfrm>
    </dsp:sp>
    <dsp:sp modelId="{5B9DF7A7-A516-4935-AEB3-E05CF82EA6DE}">
      <dsp:nvSpPr>
        <dsp:cNvPr id="0" name=""/>
        <dsp:cNvSpPr/>
      </dsp:nvSpPr>
      <dsp:spPr>
        <a:xfrm>
          <a:off x="0" y="3129740"/>
          <a:ext cx="9289032" cy="716040"/>
        </a:xfrm>
        <a:prstGeom prst="roundRect">
          <a:avLst/>
        </a:prstGeom>
        <a:solidFill>
          <a:schemeClr val="accent5">
            <a:hueOff val="-5882676"/>
            <a:satOff val="-8182"/>
            <a:lumOff val="-3138"/>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a:t>
          </a:r>
          <a:r>
            <a:rPr lang="en-US" sz="1700" b="1" kern="1200" dirty="0" smtClean="0"/>
            <a:t>5</a:t>
          </a:r>
          <a:r>
            <a:rPr lang="zh-CN" sz="1700" b="1" kern="1200" dirty="0" smtClean="0"/>
            <a:t>）用数据讲故事（</a:t>
          </a:r>
          <a:r>
            <a:rPr lang="en-US" sz="1700" b="1" kern="1200" dirty="0" smtClean="0"/>
            <a:t>Storytelling with data</a:t>
          </a:r>
          <a:r>
            <a:rPr lang="zh-CN" sz="1700" b="1" kern="1200" dirty="0" smtClean="0"/>
            <a:t>）</a:t>
          </a:r>
          <a:r>
            <a:rPr lang="zh-CN" sz="1700" kern="1200" dirty="0" smtClean="0"/>
            <a:t>主要强调的是故事的客观性，突出故事要有依据或凭证，避免故事变成过于主观性；</a:t>
          </a:r>
          <a:endParaRPr lang="zh-CN" sz="1700" kern="1200" dirty="0"/>
        </a:p>
      </dsp:txBody>
      <dsp:txXfrm>
        <a:off x="34954" y="3164694"/>
        <a:ext cx="9219124" cy="646132"/>
      </dsp:txXfrm>
    </dsp:sp>
    <dsp:sp modelId="{1156A7F9-9B1E-471F-8E52-6ECE4DED0794}">
      <dsp:nvSpPr>
        <dsp:cNvPr id="0" name=""/>
        <dsp:cNvSpPr/>
      </dsp:nvSpPr>
      <dsp:spPr>
        <a:xfrm>
          <a:off x="0" y="3894740"/>
          <a:ext cx="9289032" cy="716040"/>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rtl="0">
            <a:lnSpc>
              <a:spcPct val="90000"/>
            </a:lnSpc>
            <a:spcBef>
              <a:spcPct val="0"/>
            </a:spcBef>
            <a:spcAft>
              <a:spcPct val="35000"/>
            </a:spcAft>
          </a:pPr>
          <a:r>
            <a:rPr lang="zh-CN" sz="1700" b="1" kern="1200" dirty="0" smtClean="0"/>
            <a:t>（</a:t>
          </a:r>
          <a:r>
            <a:rPr lang="en-US" sz="1700" b="1" kern="1200" dirty="0" smtClean="0"/>
            <a:t>6</a:t>
          </a:r>
          <a:r>
            <a:rPr lang="zh-CN" sz="1700" b="1" kern="1200" dirty="0" smtClean="0"/>
            <a:t>）数字化故事化（</a:t>
          </a:r>
          <a:r>
            <a:rPr lang="en-US" sz="1700" b="1" kern="1200" dirty="0" smtClean="0"/>
            <a:t>Digital Storytelling</a:t>
          </a:r>
          <a:r>
            <a:rPr lang="zh-CN" sz="1700" b="1" kern="1200" dirty="0" smtClean="0"/>
            <a:t>）</a:t>
          </a:r>
          <a:r>
            <a:rPr lang="zh-CN" sz="1700" kern="1200" dirty="0" smtClean="0"/>
            <a:t>主要研究是故事化过程中采用数字化技术，如数字游戏、互动电视、智能玩具、互联网及无线网等进行故事叙述和呈现。</a:t>
          </a:r>
          <a:endParaRPr lang="zh-CN" sz="1700" kern="1200" dirty="0"/>
        </a:p>
      </dsp:txBody>
      <dsp:txXfrm>
        <a:off x="34954" y="3929694"/>
        <a:ext cx="9219124" cy="6461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928A4-A0C3-4866-80C2-F1DC8D196B6A}">
      <dsp:nvSpPr>
        <dsp:cNvPr id="0" name=""/>
        <dsp:cNvSpPr/>
      </dsp:nvSpPr>
      <dsp:spPr>
        <a:xfrm>
          <a:off x="0" y="41209"/>
          <a:ext cx="9289032" cy="2205450"/>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    数据故事的感知是叙述者的故事化叙述通过视觉感觉器官（耳朵、眼睛等）在人脑中产生直接反映的过程。其中，人的视觉感觉系统较为发达，视觉感知速度和效果高于语言感知系统。视觉突出现象的存在也证明了人类视觉感知系统的优势。因此，可视化方法经常用做数据故事的叙述手段。</a:t>
          </a:r>
          <a:endParaRPr lang="zh-CN" altLang="en-US" sz="2400" kern="1200" dirty="0"/>
        </a:p>
      </dsp:txBody>
      <dsp:txXfrm>
        <a:off x="107661" y="148870"/>
        <a:ext cx="9073710" cy="1990128"/>
      </dsp:txXfrm>
    </dsp:sp>
    <dsp:sp modelId="{559667EB-D73A-492D-98C5-E0F938A6613D}">
      <dsp:nvSpPr>
        <dsp:cNvPr id="0" name=""/>
        <dsp:cNvSpPr/>
      </dsp:nvSpPr>
      <dsp:spPr>
        <a:xfrm>
          <a:off x="0" y="2433860"/>
          <a:ext cx="9289032" cy="2205450"/>
        </a:xfrm>
        <a:prstGeom prst="roundRect">
          <a:avLst/>
        </a:prstGeom>
        <a:solidFill>
          <a:schemeClr val="accent5">
            <a:hueOff val="-7353344"/>
            <a:satOff val="-10228"/>
            <a:lumOff val="-392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    数据故事的感知是产生故事认知的前提条件。因此，如何影响目标受众的感知是数据故事叙述者需要做到最基本的要求。故事感知要求数据故事的设计和叙述过程必须引人入胜，抓住受众的注意力，在情感上与受众产生共鸣。</a:t>
          </a:r>
          <a:endParaRPr lang="zh-CN" altLang="en-US" sz="2400" kern="1200" dirty="0"/>
        </a:p>
      </dsp:txBody>
      <dsp:txXfrm>
        <a:off x="107661" y="2541521"/>
        <a:ext cx="9073710" cy="19901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928A4-A0C3-4866-80C2-F1DC8D196B6A}">
      <dsp:nvSpPr>
        <dsp:cNvPr id="0" name=""/>
        <dsp:cNvSpPr/>
      </dsp:nvSpPr>
      <dsp:spPr>
        <a:xfrm>
          <a:off x="0" y="69"/>
          <a:ext cx="8568952" cy="2272379"/>
        </a:xfrm>
        <a:prstGeom prst="roundRect">
          <a:avLst/>
        </a:prstGeom>
        <a:solidFill>
          <a:srgbClr val="00B0F0"/>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    数据故事的认知是受众对故事化感知信息的进一步加工处理过程，包括故事信息的抽取、转换、存储、简化、合并、理解和决策等加工活动。故事认知是产生故事感知之后产生的故事内容的进一步加工处理过程。</a:t>
          </a:r>
          <a:endParaRPr lang="zh-CN" altLang="en-US" sz="2400" kern="1200" dirty="0"/>
        </a:p>
      </dsp:txBody>
      <dsp:txXfrm>
        <a:off x="110928" y="110997"/>
        <a:ext cx="8347096" cy="2050523"/>
      </dsp:txXfrm>
    </dsp:sp>
    <dsp:sp modelId="{559667EB-D73A-492D-98C5-E0F938A6613D}">
      <dsp:nvSpPr>
        <dsp:cNvPr id="0" name=""/>
        <dsp:cNvSpPr/>
      </dsp:nvSpPr>
      <dsp:spPr>
        <a:xfrm>
          <a:off x="0" y="2376129"/>
          <a:ext cx="8568952" cy="2304320"/>
        </a:xfrm>
        <a:prstGeom prst="roundRect">
          <a:avLst/>
        </a:prstGeom>
        <a:solidFill>
          <a:schemeClr val="accent1"/>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    数据故事的认知是数据故事认知的</a:t>
          </a:r>
          <a:r>
            <a:rPr lang="en-US" altLang="en-US" sz="2400" b="1" kern="1200" dirty="0" smtClean="0"/>
            <a:t>PCA</a:t>
          </a:r>
          <a:r>
            <a:rPr lang="zh-CN" altLang="en-US" sz="2400" b="1" kern="1200" dirty="0" smtClean="0"/>
            <a:t>模型的关键环节，是受众的感知与行动的桥梁。数据故事的认知是感知的结果，同时也是目标受众的行动的前提。当数据故事对目标受众的认知产生影响时，目标受众将采取数据故事叙述者所期待的行动。</a:t>
          </a:r>
          <a:endParaRPr lang="zh-CN" altLang="en-US" sz="2400" kern="1200" dirty="0"/>
        </a:p>
      </dsp:txBody>
      <dsp:txXfrm>
        <a:off x="112488" y="2488617"/>
        <a:ext cx="8343976" cy="20793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atin typeface="Arial" charset="0"/>
              </a:defRPr>
            </a:lvl1pPr>
          </a:lstStyle>
          <a:p>
            <a:pPr>
              <a:defRPr/>
            </a:pPr>
            <a:fld id="{603956DB-3DDD-4A5C-B49C-D2C31DEFF1EE}" type="datetimeFigureOut">
              <a:rPr lang="zh-CN" altLang="en-US"/>
              <a:pPr>
                <a:defRPr/>
              </a:pPr>
              <a:t>2022/3/4</a:t>
            </a:fld>
            <a:endParaRPr lang="zh-CN" altLang="en-US"/>
          </a:p>
        </p:txBody>
      </p:sp>
      <p:sp>
        <p:nvSpPr>
          <p:cNvPr id="4" name="页脚占位符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Arial" charset="0"/>
              </a:defRPr>
            </a:lvl1pPr>
          </a:lstStyle>
          <a:p>
            <a:pPr>
              <a:defRPr/>
            </a:pPr>
            <a:fld id="{BC748C56-3290-41A9-AF4C-A788D6EE5A6E}" type="datetimeFigureOut">
              <a:rPr lang="zh-CN" altLang="en-US"/>
              <a:pPr>
                <a:defRPr/>
              </a:pPr>
              <a:t>2022/3/4</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a:t>
            </a:fld>
            <a:endParaRPr lang="zh-CN" altLang="en-US"/>
          </a:p>
        </p:txBody>
      </p:sp>
    </p:spTree>
    <p:extLst>
      <p:ext uri="{BB962C8B-B14F-4D97-AF65-F5344CB8AC3E}">
        <p14:creationId xmlns:p14="http://schemas.microsoft.com/office/powerpoint/2010/main" val="2984517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12</a:t>
            </a:fld>
            <a:endParaRPr lang="zh-CN" altLang="en-US"/>
          </a:p>
        </p:txBody>
      </p:sp>
    </p:spTree>
    <p:extLst>
      <p:ext uri="{BB962C8B-B14F-4D97-AF65-F5344CB8AC3E}">
        <p14:creationId xmlns:p14="http://schemas.microsoft.com/office/powerpoint/2010/main" val="389834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13</a:t>
            </a:fld>
            <a:endParaRPr lang="zh-CN" altLang="en-US"/>
          </a:p>
        </p:txBody>
      </p:sp>
    </p:spTree>
    <p:extLst>
      <p:ext uri="{BB962C8B-B14F-4D97-AF65-F5344CB8AC3E}">
        <p14:creationId xmlns:p14="http://schemas.microsoft.com/office/powerpoint/2010/main" val="3795255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14</a:t>
            </a:fld>
            <a:endParaRPr lang="zh-CN" altLang="en-US"/>
          </a:p>
        </p:txBody>
      </p:sp>
    </p:spTree>
    <p:extLst>
      <p:ext uri="{BB962C8B-B14F-4D97-AF65-F5344CB8AC3E}">
        <p14:creationId xmlns:p14="http://schemas.microsoft.com/office/powerpoint/2010/main" val="212393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15</a:t>
            </a:fld>
            <a:endParaRPr lang="zh-CN" altLang="en-US"/>
          </a:p>
        </p:txBody>
      </p:sp>
    </p:spTree>
    <p:extLst>
      <p:ext uri="{BB962C8B-B14F-4D97-AF65-F5344CB8AC3E}">
        <p14:creationId xmlns:p14="http://schemas.microsoft.com/office/powerpoint/2010/main" val="37262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16</a:t>
            </a:fld>
            <a:endParaRPr lang="zh-CN" altLang="en-US"/>
          </a:p>
        </p:txBody>
      </p:sp>
    </p:spTree>
    <p:extLst>
      <p:ext uri="{BB962C8B-B14F-4D97-AF65-F5344CB8AC3E}">
        <p14:creationId xmlns:p14="http://schemas.microsoft.com/office/powerpoint/2010/main" val="413051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18</a:t>
            </a:fld>
            <a:endParaRPr lang="zh-CN" altLang="en-US"/>
          </a:p>
        </p:txBody>
      </p:sp>
    </p:spTree>
    <p:extLst>
      <p:ext uri="{BB962C8B-B14F-4D97-AF65-F5344CB8AC3E}">
        <p14:creationId xmlns:p14="http://schemas.microsoft.com/office/powerpoint/2010/main" val="1971805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20</a:t>
            </a:fld>
            <a:endParaRPr lang="zh-CN" altLang="en-US"/>
          </a:p>
        </p:txBody>
      </p:sp>
    </p:spTree>
    <p:extLst>
      <p:ext uri="{BB962C8B-B14F-4D97-AF65-F5344CB8AC3E}">
        <p14:creationId xmlns:p14="http://schemas.microsoft.com/office/powerpoint/2010/main" val="1580021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21</a:t>
            </a:fld>
            <a:endParaRPr lang="zh-CN" altLang="en-US"/>
          </a:p>
        </p:txBody>
      </p:sp>
    </p:spTree>
    <p:extLst>
      <p:ext uri="{BB962C8B-B14F-4D97-AF65-F5344CB8AC3E}">
        <p14:creationId xmlns:p14="http://schemas.microsoft.com/office/powerpoint/2010/main" val="2527605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22</a:t>
            </a:fld>
            <a:endParaRPr lang="zh-CN" altLang="en-US"/>
          </a:p>
        </p:txBody>
      </p:sp>
    </p:spTree>
    <p:extLst>
      <p:ext uri="{BB962C8B-B14F-4D97-AF65-F5344CB8AC3E}">
        <p14:creationId xmlns:p14="http://schemas.microsoft.com/office/powerpoint/2010/main" val="3256576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23</a:t>
            </a:fld>
            <a:endParaRPr lang="zh-CN" altLang="en-US"/>
          </a:p>
        </p:txBody>
      </p:sp>
    </p:spTree>
    <p:extLst>
      <p:ext uri="{BB962C8B-B14F-4D97-AF65-F5344CB8AC3E}">
        <p14:creationId xmlns:p14="http://schemas.microsoft.com/office/powerpoint/2010/main" val="256858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a:t>
            </a:fld>
            <a:endParaRPr lang="zh-CN" altLang="en-US"/>
          </a:p>
        </p:txBody>
      </p:sp>
    </p:spTree>
    <p:extLst>
      <p:ext uri="{BB962C8B-B14F-4D97-AF65-F5344CB8AC3E}">
        <p14:creationId xmlns:p14="http://schemas.microsoft.com/office/powerpoint/2010/main" val="142230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24</a:t>
            </a:fld>
            <a:endParaRPr lang="zh-CN" altLang="en-US"/>
          </a:p>
        </p:txBody>
      </p:sp>
    </p:spTree>
    <p:extLst>
      <p:ext uri="{BB962C8B-B14F-4D97-AF65-F5344CB8AC3E}">
        <p14:creationId xmlns:p14="http://schemas.microsoft.com/office/powerpoint/2010/main" val="976540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26</a:t>
            </a:fld>
            <a:endParaRPr lang="zh-CN" altLang="en-US"/>
          </a:p>
        </p:txBody>
      </p:sp>
    </p:spTree>
    <p:extLst>
      <p:ext uri="{BB962C8B-B14F-4D97-AF65-F5344CB8AC3E}">
        <p14:creationId xmlns:p14="http://schemas.microsoft.com/office/powerpoint/2010/main" val="2700440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27</a:t>
            </a:fld>
            <a:endParaRPr lang="zh-CN" altLang="en-US"/>
          </a:p>
        </p:txBody>
      </p:sp>
    </p:spTree>
    <p:extLst>
      <p:ext uri="{BB962C8B-B14F-4D97-AF65-F5344CB8AC3E}">
        <p14:creationId xmlns:p14="http://schemas.microsoft.com/office/powerpoint/2010/main" val="3369195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28</a:t>
            </a:fld>
            <a:endParaRPr lang="zh-CN" altLang="en-US"/>
          </a:p>
        </p:txBody>
      </p:sp>
    </p:spTree>
    <p:extLst>
      <p:ext uri="{BB962C8B-B14F-4D97-AF65-F5344CB8AC3E}">
        <p14:creationId xmlns:p14="http://schemas.microsoft.com/office/powerpoint/2010/main" val="1808867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29</a:t>
            </a:fld>
            <a:endParaRPr lang="zh-CN" altLang="en-US"/>
          </a:p>
        </p:txBody>
      </p:sp>
    </p:spTree>
    <p:extLst>
      <p:ext uri="{BB962C8B-B14F-4D97-AF65-F5344CB8AC3E}">
        <p14:creationId xmlns:p14="http://schemas.microsoft.com/office/powerpoint/2010/main" val="2460437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30</a:t>
            </a:fld>
            <a:endParaRPr lang="zh-CN" altLang="en-US"/>
          </a:p>
        </p:txBody>
      </p:sp>
    </p:spTree>
    <p:extLst>
      <p:ext uri="{BB962C8B-B14F-4D97-AF65-F5344CB8AC3E}">
        <p14:creationId xmlns:p14="http://schemas.microsoft.com/office/powerpoint/2010/main" val="1640171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31</a:t>
            </a:fld>
            <a:endParaRPr lang="zh-CN" altLang="en-US"/>
          </a:p>
        </p:txBody>
      </p:sp>
    </p:spTree>
    <p:extLst>
      <p:ext uri="{BB962C8B-B14F-4D97-AF65-F5344CB8AC3E}">
        <p14:creationId xmlns:p14="http://schemas.microsoft.com/office/powerpoint/2010/main" val="3618034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32</a:t>
            </a:fld>
            <a:endParaRPr lang="zh-CN" altLang="en-US"/>
          </a:p>
        </p:txBody>
      </p:sp>
    </p:spTree>
    <p:extLst>
      <p:ext uri="{BB962C8B-B14F-4D97-AF65-F5344CB8AC3E}">
        <p14:creationId xmlns:p14="http://schemas.microsoft.com/office/powerpoint/2010/main" val="1310716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5</a:t>
            </a:fld>
            <a:endParaRPr lang="zh-CN" altLang="en-US"/>
          </a:p>
        </p:txBody>
      </p:sp>
    </p:spTree>
    <p:extLst>
      <p:ext uri="{BB962C8B-B14F-4D97-AF65-F5344CB8AC3E}">
        <p14:creationId xmlns:p14="http://schemas.microsoft.com/office/powerpoint/2010/main" val="2557255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6</a:t>
            </a:fld>
            <a:endParaRPr lang="zh-CN" altLang="en-US"/>
          </a:p>
        </p:txBody>
      </p:sp>
    </p:spTree>
    <p:extLst>
      <p:ext uri="{BB962C8B-B14F-4D97-AF65-F5344CB8AC3E}">
        <p14:creationId xmlns:p14="http://schemas.microsoft.com/office/powerpoint/2010/main" val="3840083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7</a:t>
            </a:fld>
            <a:endParaRPr lang="zh-CN" altLang="en-US"/>
          </a:p>
        </p:txBody>
      </p:sp>
    </p:spTree>
    <p:extLst>
      <p:ext uri="{BB962C8B-B14F-4D97-AF65-F5344CB8AC3E}">
        <p14:creationId xmlns:p14="http://schemas.microsoft.com/office/powerpoint/2010/main" val="1939934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8</a:t>
            </a:fld>
            <a:endParaRPr lang="zh-CN" altLang="en-US"/>
          </a:p>
        </p:txBody>
      </p:sp>
    </p:spTree>
    <p:extLst>
      <p:ext uri="{BB962C8B-B14F-4D97-AF65-F5344CB8AC3E}">
        <p14:creationId xmlns:p14="http://schemas.microsoft.com/office/powerpoint/2010/main" val="3219008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9</a:t>
            </a:fld>
            <a:endParaRPr lang="zh-CN" altLang="en-US"/>
          </a:p>
        </p:txBody>
      </p:sp>
    </p:spTree>
    <p:extLst>
      <p:ext uri="{BB962C8B-B14F-4D97-AF65-F5344CB8AC3E}">
        <p14:creationId xmlns:p14="http://schemas.microsoft.com/office/powerpoint/2010/main" val="247970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10</a:t>
            </a:fld>
            <a:endParaRPr lang="zh-CN" altLang="en-US"/>
          </a:p>
        </p:txBody>
      </p:sp>
    </p:spTree>
    <p:extLst>
      <p:ext uri="{BB962C8B-B14F-4D97-AF65-F5344CB8AC3E}">
        <p14:creationId xmlns:p14="http://schemas.microsoft.com/office/powerpoint/2010/main" val="2433841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11</a:t>
            </a:fld>
            <a:endParaRPr lang="zh-CN" altLang="en-US"/>
          </a:p>
        </p:txBody>
      </p:sp>
    </p:spTree>
    <p:extLst>
      <p:ext uri="{BB962C8B-B14F-4D97-AF65-F5344CB8AC3E}">
        <p14:creationId xmlns:p14="http://schemas.microsoft.com/office/powerpoint/2010/main" val="712301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8692"/>
            <a:ext cx="12192000" cy="716692"/>
          </a:xfrm>
          <a:prstGeom prst="rect">
            <a:avLst/>
          </a:prstGeom>
        </p:spPr>
      </p:pic>
      <p:sp>
        <p:nvSpPr>
          <p:cNvPr id="93347" name="Rectangle 163"/>
          <p:cNvSpPr>
            <a:spLocks noGrp="1" noRot="1" noChangeArrowheads="1"/>
          </p:cNvSpPr>
          <p:nvPr>
            <p:ph type="ctrTitle"/>
          </p:nvPr>
        </p:nvSpPr>
        <p:spPr>
          <a:xfrm>
            <a:off x="914400" y="2438400"/>
            <a:ext cx="6693768"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11" name="Picture 254" descr="D:\PPT模板\rendanew.jpg"/>
          <p:cNvPicPr>
            <a:picLocks noChangeAspect="1" noChangeArrowheads="1"/>
          </p:cNvPicPr>
          <p:nvPr userDrawn="1"/>
        </p:nvPicPr>
        <p:blipFill>
          <a:blip r:embed="rId3">
            <a:duotone>
              <a:schemeClr val="accent5">
                <a:shade val="45000"/>
                <a:satMod val="135000"/>
              </a:schemeClr>
              <a:prstClr val="white"/>
            </a:duotone>
          </a:blip>
          <a:srcRect/>
          <a:stretch>
            <a:fillRect/>
          </a:stretch>
        </p:blipFill>
        <p:spPr bwMode="auto">
          <a:xfrm>
            <a:off x="9048328" y="620688"/>
            <a:ext cx="2210406" cy="2214328"/>
          </a:xfrm>
          <a:prstGeom prst="rect">
            <a:avLst/>
          </a:prstGeom>
          <a:noFill/>
          <a:ln w="9525">
            <a:noFill/>
            <a:miter lim="800000"/>
            <a:headEnd/>
            <a:tailEnd/>
          </a:ln>
        </p:spPr>
      </p:pic>
    </p:spTree>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714156947"/>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898090432"/>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169901369"/>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543112033"/>
      </p:ext>
    </p:extLst>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726485428"/>
      </p:ext>
    </p:extLst>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84177288"/>
      </p:ext>
    </p:extLst>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110897775"/>
      </p:ext>
    </p:extLst>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311995740"/>
      </p:ext>
    </p:extLst>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76268277"/>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0826835"/>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229535157"/>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551155909"/>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046414529"/>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023628026"/>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7764391"/>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dirty="0"/>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2380"/>
            <a:ext cx="5422900" cy="276225"/>
          </a:xfrm>
          <a:prstGeom prst="rect">
            <a:avLst/>
          </a:prstGeom>
          <a:solidFill>
            <a:schemeClr val="accent5">
              <a:lumMod val="75000"/>
            </a:schemeClr>
          </a:solidFill>
          <a:ln>
            <a:noFill/>
          </a:ln>
        </p:spPr>
        <p:txBody>
          <a:bodyPr wrap="square">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solidFill>
            <a:schemeClr val="accent5">
              <a:lumMod val="50000"/>
            </a:schemeClr>
          </a:soli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3996"/>
            <a:ext cx="6769100" cy="276225"/>
          </a:xfrm>
          <a:prstGeom prst="rect">
            <a:avLst/>
          </a:prstGeom>
          <a:solidFill>
            <a:schemeClr val="accent5">
              <a:lumMod val="50000"/>
            </a:schemeClr>
          </a:solidFill>
          <a:ln>
            <a:noFill/>
          </a:ln>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33089" y="6627417"/>
            <a:ext cx="10729192" cy="287733"/>
          </a:xfrm>
          <a:prstGeom prst="rect">
            <a:avLst/>
          </a:prstGeom>
          <a:ln w="3175"/>
        </p:spPr>
        <p:txBody>
          <a:bodyPr/>
          <a:lstStyle>
            <a:lvl1pPr>
              <a:buNone/>
              <a:defRPr sz="1200">
                <a:solidFill>
                  <a:schemeClr val="bg1"/>
                </a:solidFill>
              </a:defRPr>
            </a:lvl1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课程名称</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数据故事化                                               </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主讲教师</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朝乐门              </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chaolemen@ruc.edu.cn                                   【</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时间</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 </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2022</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年</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6</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月</a:t>
            </a: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a:latin typeface="+mn-lt"/>
              <a:ea typeface="+mn-ea"/>
            </a:endParaRPr>
          </a:p>
        </p:txBody>
      </p:sp>
      <p:pic>
        <p:nvPicPr>
          <p:cNvPr id="14" name="Picture 254" descr="D:\PPT模板\rendanew.jpg"/>
          <p:cNvPicPr>
            <a:picLocks noChangeAspect="1" noChangeArrowheads="1"/>
          </p:cNvPicPr>
          <p:nvPr userDrawn="1"/>
        </p:nvPicPr>
        <p:blipFill>
          <a:blip r:embed="rId22">
            <a:duotone>
              <a:schemeClr val="accent5">
                <a:shade val="45000"/>
                <a:satMod val="135000"/>
              </a:schemeClr>
              <a:prstClr val="white"/>
            </a:duotone>
          </a:blip>
          <a:srcRect/>
          <a:stretch>
            <a:fillRect/>
          </a:stretch>
        </p:blipFill>
        <p:spPr bwMode="auto">
          <a:xfrm>
            <a:off x="10698264" y="701043"/>
            <a:ext cx="1014360" cy="101616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356" r:id="rId1"/>
    <p:sldLayoutId id="2147484357" r:id="rId2"/>
    <p:sldLayoutId id="2147484355"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9" r:id="rId14"/>
    <p:sldLayoutId id="2147484370" r:id="rId15"/>
    <p:sldLayoutId id="2147484372" r:id="rId16"/>
    <p:sldLayoutId id="2147484373" r:id="rId17"/>
    <p:sldLayoutId id="2147484374" r:id="rId18"/>
    <p:sldLayoutId id="2147484377" r:id="rId19"/>
    <p:sldLayoutId id="2147484446" r:id="rId20"/>
  </p:sldLayoutIdLst>
  <p:transition>
    <p:blinds dir="vert"/>
  </p:transition>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5.jpeg"/><Relationship Id="rId7" Type="http://schemas.openxmlformats.org/officeDocument/2006/relationships/diagramColors" Target="../diagrams/colors12.xml"/><Relationship Id="rId2" Type="http://schemas.openxmlformats.org/officeDocument/2006/relationships/image" Target="../media/image24.jpeg"/><Relationship Id="rId1" Type="http://schemas.openxmlformats.org/officeDocument/2006/relationships/slideLayout" Target="../slideLayouts/slideLayout20.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914400" y="2438400"/>
            <a:ext cx="8421960" cy="1143000"/>
          </a:xfrm>
        </p:spPr>
        <p:txBody>
          <a:bodyPr/>
          <a:lstStyle/>
          <a:p>
            <a:pPr algn="l">
              <a:lnSpc>
                <a:spcPct val="150000"/>
              </a:lnSpc>
            </a:pPr>
            <a:r>
              <a:rPr lang="en-US" altLang="zh-CN" sz="5400" dirty="0"/>
              <a:t>  </a:t>
            </a:r>
            <a:r>
              <a:rPr lang="zh-CN" altLang="en-US" sz="5400" dirty="0" smtClean="0"/>
              <a:t>第</a:t>
            </a:r>
            <a:r>
              <a:rPr lang="en-US" altLang="zh-CN" sz="5400" dirty="0" smtClean="0"/>
              <a:t>2</a:t>
            </a:r>
            <a:r>
              <a:rPr lang="zh-CN" altLang="en-US" sz="5400" dirty="0" smtClean="0"/>
              <a:t>章 数据故事</a:t>
            </a:r>
            <a:endParaRPr lang="zh-CN" altLang="en-US" sz="5400" dirty="0"/>
          </a:p>
        </p:txBody>
      </p:sp>
      <p:sp>
        <p:nvSpPr>
          <p:cNvPr id="14339" name="副标题 2"/>
          <p:cNvSpPr>
            <a:spLocks noGrp="1"/>
          </p:cNvSpPr>
          <p:nvPr>
            <p:ph type="subTitle" idx="1"/>
          </p:nvPr>
        </p:nvSpPr>
        <p:spPr>
          <a:xfrm>
            <a:off x="4439816" y="4221088"/>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extLst>
      <p:ext uri="{BB962C8B-B14F-4D97-AF65-F5344CB8AC3E}">
        <p14:creationId xmlns:p14="http://schemas.microsoft.com/office/powerpoint/2010/main" val="2608795484"/>
      </p:ext>
    </p:extLst>
  </p:cSld>
  <p:clrMapOvr>
    <a:masterClrMapping/>
  </p:clrMapOvr>
  <p:transition>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数据与故事的联系</a:t>
            </a:r>
            <a:endParaRPr lang="en-US" altLang="zh-CN" b="1" dirty="0"/>
          </a:p>
        </p:txBody>
      </p:sp>
      <p:sp>
        <p:nvSpPr>
          <p:cNvPr id="2" name="文本占位符 1"/>
          <p:cNvSpPr>
            <a:spLocks noGrp="1"/>
          </p:cNvSpPr>
          <p:nvPr>
            <p:ph type="body" sz="quarter" idx="14"/>
          </p:nvPr>
        </p:nvSpPr>
        <p:spPr/>
        <p:txBody>
          <a:bodyPr/>
          <a:lstStyle/>
          <a:p>
            <a:r>
              <a:rPr lang="en-US" altLang="zh-CN" dirty="0"/>
              <a:t>►2.1</a:t>
            </a:r>
            <a:r>
              <a:rPr lang="zh-CN" altLang="en-US" dirty="0"/>
              <a:t>数据故事的定义</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9" name="矩形 8"/>
          <p:cNvSpPr/>
          <p:nvPr/>
        </p:nvSpPr>
        <p:spPr>
          <a:xfrm>
            <a:off x="3071664" y="5873987"/>
            <a:ext cx="5400600" cy="646331"/>
          </a:xfrm>
          <a:prstGeom prst="rect">
            <a:avLst/>
          </a:prstGeom>
        </p:spPr>
        <p:txBody>
          <a:bodyPr wrap="square">
            <a:spAutoFit/>
          </a:bodyPr>
          <a:lstStyle/>
          <a:p>
            <a:pPr algn="ctr"/>
            <a:r>
              <a:rPr lang="zh-CN" altLang="en-US" dirty="0">
                <a:solidFill>
                  <a:srgbClr val="3D464D"/>
                </a:solidFill>
                <a:latin typeface="Pingfang SC"/>
              </a:rPr>
              <a:t>故事：如何将数据转换为行动</a:t>
            </a:r>
          </a:p>
          <a:p>
            <a:pPr algn="ctr"/>
            <a:r>
              <a:rPr lang="zh-CN" altLang="en-US" dirty="0">
                <a:solidFill>
                  <a:srgbClr val="3D464D"/>
                </a:solidFill>
                <a:latin typeface="Pingfang SC"/>
              </a:rPr>
              <a:t>（来源：</a:t>
            </a:r>
            <a:r>
              <a:rPr lang="en-US" altLang="zh-CN" dirty="0">
                <a:solidFill>
                  <a:srgbClr val="3D464D"/>
                </a:solidFill>
                <a:latin typeface="Pingfang SC"/>
              </a:rPr>
              <a:t>Duarte N.</a:t>
            </a:r>
            <a:r>
              <a:rPr lang="zh-CN" altLang="en-US" dirty="0">
                <a:solidFill>
                  <a:srgbClr val="3D464D"/>
                </a:solidFill>
                <a:latin typeface="Pingfang SC"/>
              </a:rPr>
              <a:t>，</a:t>
            </a:r>
            <a:r>
              <a:rPr lang="en-US" altLang="zh-CN" dirty="0">
                <a:solidFill>
                  <a:srgbClr val="3D464D"/>
                </a:solidFill>
                <a:latin typeface="Pingfang SC"/>
              </a:rPr>
              <a:t>2019</a:t>
            </a:r>
            <a:r>
              <a:rPr lang="zh-CN" altLang="en-US" dirty="0">
                <a:solidFill>
                  <a:srgbClr val="3D464D"/>
                </a:solidFill>
                <a:latin typeface="Pingfang SC"/>
              </a:rPr>
              <a:t>）</a:t>
            </a:r>
          </a:p>
        </p:txBody>
      </p:sp>
      <p:pic>
        <p:nvPicPr>
          <p:cNvPr id="10" name="图片 9" descr="图示&#10;&#10;描述已自动生成"/>
          <p:cNvPicPr/>
          <p:nvPr/>
        </p:nvPicPr>
        <p:blipFill rotWithShape="1">
          <a:blip r:embed="rId3" cstate="print">
            <a:extLst>
              <a:ext uri="{28A0092B-C50C-407E-A947-70E740481C1C}">
                <a14:useLocalDpi xmlns:a14="http://schemas.microsoft.com/office/drawing/2010/main" val="0"/>
              </a:ext>
            </a:extLst>
          </a:blip>
          <a:srcRect l="4717" t="790" r="5314" b="8425"/>
          <a:stretch/>
        </p:blipFill>
        <p:spPr bwMode="auto">
          <a:xfrm>
            <a:off x="3147390" y="1124744"/>
            <a:ext cx="5167704" cy="47525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3276383"/>
      </p:ext>
    </p:extLst>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数据与故事的联系</a:t>
            </a:r>
            <a:endParaRPr lang="en-US" altLang="zh-CN" b="1"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263941369"/>
              </p:ext>
            </p:extLst>
          </p:nvPr>
        </p:nvGraphicFramePr>
        <p:xfrm>
          <a:off x="1559496" y="1916832"/>
          <a:ext cx="8568952" cy="288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4"/>
          </p:nvPr>
        </p:nvSpPr>
        <p:spPr/>
        <p:txBody>
          <a:bodyPr/>
          <a:lstStyle/>
          <a:p>
            <a:r>
              <a:rPr lang="en-US" altLang="zh-CN" dirty="0"/>
              <a:t>►2.1</a:t>
            </a:r>
            <a:r>
              <a:rPr lang="zh-CN" altLang="en-US" dirty="0"/>
              <a:t>数据故事的定义</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Tree>
    <p:extLst>
      <p:ext uri="{BB962C8B-B14F-4D97-AF65-F5344CB8AC3E}">
        <p14:creationId xmlns:p14="http://schemas.microsoft.com/office/powerpoint/2010/main" val="233004980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59667EB-D73A-492D-98C5-E0F938A661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数据故事及数据故事化</a:t>
            </a:r>
            <a:endParaRPr lang="en-US" altLang="zh-CN" b="1"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778327986"/>
              </p:ext>
            </p:extLst>
          </p:nvPr>
        </p:nvGraphicFramePr>
        <p:xfrm>
          <a:off x="1919536" y="1916832"/>
          <a:ext cx="7704856" cy="316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4"/>
          </p:nvPr>
        </p:nvSpPr>
        <p:spPr/>
        <p:txBody>
          <a:bodyPr/>
          <a:lstStyle/>
          <a:p>
            <a:r>
              <a:rPr lang="en-US" altLang="zh-CN" dirty="0"/>
              <a:t>►2.1</a:t>
            </a:r>
            <a:r>
              <a:rPr lang="zh-CN" altLang="en-US" dirty="0"/>
              <a:t>数据故事的定义</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Tree>
    <p:extLst>
      <p:ext uri="{BB962C8B-B14F-4D97-AF65-F5344CB8AC3E}">
        <p14:creationId xmlns:p14="http://schemas.microsoft.com/office/powerpoint/2010/main" val="201491050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59667EB-D73A-492D-98C5-E0F938A661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数据故事及数据故事化</a:t>
            </a:r>
            <a:endParaRPr lang="en-US" altLang="zh-CN" b="1" dirty="0"/>
          </a:p>
        </p:txBody>
      </p:sp>
      <p:sp>
        <p:nvSpPr>
          <p:cNvPr id="2" name="文本占位符 1"/>
          <p:cNvSpPr>
            <a:spLocks noGrp="1"/>
          </p:cNvSpPr>
          <p:nvPr>
            <p:ph type="body" sz="quarter" idx="14"/>
          </p:nvPr>
        </p:nvSpPr>
        <p:spPr/>
        <p:txBody>
          <a:bodyPr/>
          <a:lstStyle/>
          <a:p>
            <a:r>
              <a:rPr lang="en-US" altLang="zh-CN" dirty="0"/>
              <a:t>►2.1</a:t>
            </a:r>
            <a:r>
              <a:rPr lang="zh-CN" altLang="en-US" dirty="0"/>
              <a:t>数据故事的定义</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7" name="矩形 6"/>
          <p:cNvSpPr/>
          <p:nvPr/>
        </p:nvSpPr>
        <p:spPr>
          <a:xfrm>
            <a:off x="1487488" y="1346285"/>
            <a:ext cx="9031907" cy="1323439"/>
          </a:xfrm>
          <a:prstGeom prst="rect">
            <a:avLst/>
          </a:prstGeom>
        </p:spPr>
        <p:txBody>
          <a:bodyPr wrap="square">
            <a:spAutoFit/>
          </a:bodyPr>
          <a:lstStyle/>
          <a:p>
            <a:r>
              <a:rPr lang="en-US" altLang="zh-CN" sz="2000" b="1" dirty="0"/>
              <a:t> </a:t>
            </a:r>
            <a:r>
              <a:rPr lang="en-US" altLang="zh-CN" sz="2000" b="1" dirty="0" smtClean="0"/>
              <a:t>   </a:t>
            </a:r>
            <a:r>
              <a:rPr lang="zh-CN" altLang="en-US" sz="2000" b="1" dirty="0" smtClean="0"/>
              <a:t>与</a:t>
            </a:r>
            <a:r>
              <a:rPr lang="zh-CN" altLang="en-US" sz="2000" b="1" dirty="0"/>
              <a:t>文学与艺术中的（传统）故事不同的是，数据故事属于数据科学的范畴，即数据科学中的数据故事</a:t>
            </a:r>
            <a:r>
              <a:rPr lang="zh-CN" altLang="en-US" sz="2000" b="1" dirty="0" smtClean="0"/>
              <a:t>。</a:t>
            </a:r>
            <a:endParaRPr lang="en-US" altLang="zh-CN" sz="2000" b="1" dirty="0" smtClean="0"/>
          </a:p>
          <a:p>
            <a:r>
              <a:rPr lang="zh-CN" altLang="en-US" sz="2000" b="1" dirty="0" smtClean="0"/>
              <a:t>    因此</a:t>
            </a:r>
            <a:r>
              <a:rPr lang="zh-CN" altLang="en-US" sz="2000" b="1" dirty="0"/>
              <a:t>，我们需要从科学，尤其是数据科学的高度研究数据故事，而不能仅仅听留在文学或艺术层面</a:t>
            </a:r>
            <a:r>
              <a:rPr lang="zh-CN" altLang="en-US" sz="2000" b="1" dirty="0" smtClean="0"/>
              <a:t>讨论。</a:t>
            </a:r>
            <a:r>
              <a:rPr lang="en-US" altLang="zh-CN" sz="2000" dirty="0"/>
              <a:t> </a:t>
            </a:r>
            <a:endParaRPr lang="zh-CN" altLang="en-US" sz="2000" dirty="0"/>
          </a:p>
        </p:txBody>
      </p:sp>
      <p:pic>
        <p:nvPicPr>
          <p:cNvPr id="8" name="pic"/>
          <p:cNvPicPr/>
          <p:nvPr/>
        </p:nvPicPr>
        <p:blipFill>
          <a:blip r:embed="rId3" cstate="print">
            <a:extLst>
              <a:ext uri="{28A0092B-C50C-407E-A947-70E740481C1C}">
                <a14:useLocalDpi xmlns:a14="http://schemas.microsoft.com/office/drawing/2010/main" val="0"/>
              </a:ext>
            </a:extLst>
          </a:blip>
          <a:srcRect/>
          <a:stretch>
            <a:fillRect/>
          </a:stretch>
        </p:blipFill>
        <p:spPr>
          <a:xfrm>
            <a:off x="3935760" y="2801586"/>
            <a:ext cx="3528595" cy="2797527"/>
          </a:xfrm>
          <a:prstGeom prst="rect">
            <a:avLst/>
          </a:prstGeom>
        </p:spPr>
      </p:pic>
      <p:sp>
        <p:nvSpPr>
          <p:cNvPr id="9" name="矩形 8"/>
          <p:cNvSpPr/>
          <p:nvPr/>
        </p:nvSpPr>
        <p:spPr>
          <a:xfrm>
            <a:off x="2999757" y="5805264"/>
            <a:ext cx="5400600" cy="369332"/>
          </a:xfrm>
          <a:prstGeom prst="rect">
            <a:avLst/>
          </a:prstGeom>
        </p:spPr>
        <p:txBody>
          <a:bodyPr wrap="square">
            <a:spAutoFit/>
          </a:bodyPr>
          <a:lstStyle/>
          <a:p>
            <a:pPr algn="ctr"/>
            <a:r>
              <a:rPr lang="zh-CN" altLang="en-US" dirty="0">
                <a:solidFill>
                  <a:srgbClr val="3D464D"/>
                </a:solidFill>
                <a:latin typeface="Pingfang SC"/>
              </a:rPr>
              <a:t>文学故事与数据故事的对比</a:t>
            </a:r>
          </a:p>
        </p:txBody>
      </p:sp>
    </p:spTree>
    <p:extLst>
      <p:ext uri="{BB962C8B-B14F-4D97-AF65-F5344CB8AC3E}">
        <p14:creationId xmlns:p14="http://schemas.microsoft.com/office/powerpoint/2010/main" val="2051181060"/>
      </p:ext>
    </p:extLst>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数据故事的金字塔模型</a:t>
            </a:r>
            <a:endParaRPr lang="en-US" altLang="zh-CN" b="1" dirty="0"/>
          </a:p>
        </p:txBody>
      </p:sp>
      <p:sp>
        <p:nvSpPr>
          <p:cNvPr id="2" name="文本占位符 1"/>
          <p:cNvSpPr>
            <a:spLocks noGrp="1"/>
          </p:cNvSpPr>
          <p:nvPr>
            <p:ph type="body" sz="quarter" idx="14"/>
          </p:nvPr>
        </p:nvSpPr>
        <p:spPr/>
        <p:txBody>
          <a:bodyPr/>
          <a:lstStyle/>
          <a:p>
            <a:r>
              <a:rPr lang="en-US" altLang="zh-CN" dirty="0"/>
              <a:t>►2.1</a:t>
            </a:r>
            <a:r>
              <a:rPr lang="zh-CN" altLang="en-US" dirty="0"/>
              <a:t>数据故事的定义</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9" name="矩形 8"/>
          <p:cNvSpPr/>
          <p:nvPr/>
        </p:nvSpPr>
        <p:spPr>
          <a:xfrm>
            <a:off x="2999757" y="5805264"/>
            <a:ext cx="5400600" cy="369332"/>
          </a:xfrm>
          <a:prstGeom prst="rect">
            <a:avLst/>
          </a:prstGeom>
        </p:spPr>
        <p:txBody>
          <a:bodyPr wrap="square">
            <a:spAutoFit/>
          </a:bodyPr>
          <a:lstStyle/>
          <a:p>
            <a:pPr algn="ctr"/>
            <a:r>
              <a:rPr lang="zh-CN" altLang="en-US" dirty="0">
                <a:solidFill>
                  <a:srgbClr val="3D464D"/>
                </a:solidFill>
                <a:latin typeface="Pingfang SC"/>
              </a:rPr>
              <a:t>数据故事的金字塔模型</a:t>
            </a:r>
          </a:p>
        </p:txBody>
      </p:sp>
      <p:pic>
        <p:nvPicPr>
          <p:cNvPr id="10" name="pic"/>
          <p:cNvPicPr/>
          <p:nvPr/>
        </p:nvPicPr>
        <p:blipFill>
          <a:blip r:embed="rId3">
            <a:extLst>
              <a:ext uri="{28A0092B-C50C-407E-A947-70E740481C1C}">
                <a14:useLocalDpi xmlns:a14="http://schemas.microsoft.com/office/drawing/2010/main" val="0"/>
              </a:ext>
            </a:extLst>
          </a:blip>
          <a:srcRect/>
          <a:stretch>
            <a:fillRect/>
          </a:stretch>
        </p:blipFill>
        <p:spPr>
          <a:xfrm>
            <a:off x="2396440" y="1628800"/>
            <a:ext cx="6669603" cy="3472194"/>
          </a:xfrm>
          <a:prstGeom prst="rect">
            <a:avLst/>
          </a:prstGeom>
        </p:spPr>
      </p:pic>
    </p:spTree>
    <p:extLst>
      <p:ext uri="{BB962C8B-B14F-4D97-AF65-F5344CB8AC3E}">
        <p14:creationId xmlns:p14="http://schemas.microsoft.com/office/powerpoint/2010/main" val="1888895674"/>
      </p:ext>
    </p:extLst>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数据故事与数据故事化的相关术语</a:t>
            </a:r>
            <a:endParaRPr lang="en-US" altLang="zh-CN" b="1" dirty="0"/>
          </a:p>
        </p:txBody>
      </p:sp>
      <p:sp>
        <p:nvSpPr>
          <p:cNvPr id="2" name="文本占位符 1"/>
          <p:cNvSpPr>
            <a:spLocks noGrp="1"/>
          </p:cNvSpPr>
          <p:nvPr>
            <p:ph type="body" sz="quarter" idx="14"/>
          </p:nvPr>
        </p:nvSpPr>
        <p:spPr/>
        <p:txBody>
          <a:bodyPr/>
          <a:lstStyle/>
          <a:p>
            <a:r>
              <a:rPr lang="en-US" altLang="zh-CN" dirty="0"/>
              <a:t>►2.1</a:t>
            </a:r>
            <a:r>
              <a:rPr lang="zh-CN" altLang="en-US" dirty="0"/>
              <a:t>数据故事的定义</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graphicFrame>
        <p:nvGraphicFramePr>
          <p:cNvPr id="7" name="内容占位符 5"/>
          <p:cNvGraphicFramePr>
            <a:graphicFrameLocks noGrp="1"/>
          </p:cNvGraphicFramePr>
          <p:nvPr>
            <p:ph idx="1"/>
            <p:extLst>
              <p:ext uri="{D42A27DB-BD31-4B8C-83A1-F6EECF244321}">
                <p14:modId xmlns:p14="http://schemas.microsoft.com/office/powerpoint/2010/main" val="3520846788"/>
              </p:ext>
            </p:extLst>
          </p:nvPr>
        </p:nvGraphicFramePr>
        <p:xfrm>
          <a:off x="1271464" y="1556792"/>
          <a:ext cx="9289032"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06352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A6928A4-A0C3-4866-80C2-F1DC8D196B6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559667EB-D73A-492D-98C5-E0F938A6613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BEDFBA9-37E4-4953-A7C6-AEF44769C4D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044EB186-B886-4E2F-A77E-3D95AAE1901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5B9DF7A7-A516-4935-AEB3-E05CF82EA6D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1156A7F9-9B1E-471F-8E52-6ECE4DED07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示, 维恩图&#10;&#10;描述已自动生成"/>
          <p:cNvPicPr/>
          <p:nvPr/>
        </p:nvPicPr>
        <p:blipFill>
          <a:blip r:embed="rId3" cstate="print">
            <a:extLst>
              <a:ext uri="{28A0092B-C50C-407E-A947-70E740481C1C}">
                <a14:useLocalDpi xmlns:a14="http://schemas.microsoft.com/office/drawing/2010/main" val="0"/>
              </a:ext>
            </a:extLst>
          </a:blip>
          <a:stretch>
            <a:fillRect/>
          </a:stretch>
        </p:blipFill>
        <p:spPr>
          <a:xfrm>
            <a:off x="3138954" y="953560"/>
            <a:ext cx="5184576" cy="5112568"/>
          </a:xfrm>
          <a:prstGeom prst="rect">
            <a:avLst/>
          </a:prstGeom>
        </p:spPr>
      </p:pic>
      <p:sp>
        <p:nvSpPr>
          <p:cNvPr id="49154" name="标题 1"/>
          <p:cNvSpPr>
            <a:spLocks noGrp="1"/>
          </p:cNvSpPr>
          <p:nvPr>
            <p:ph type="title"/>
          </p:nvPr>
        </p:nvSpPr>
        <p:spPr>
          <a:xfrm>
            <a:off x="397933" y="392510"/>
            <a:ext cx="10666619" cy="821913"/>
          </a:xfrm>
        </p:spPr>
        <p:txBody>
          <a:bodyPr/>
          <a:lstStyle/>
          <a:p>
            <a:r>
              <a:rPr lang="zh-CN" altLang="en-US" b="1" dirty="0"/>
              <a:t>数据故事的作用</a:t>
            </a:r>
            <a:r>
              <a:rPr lang="en-US" altLang="zh-CN" b="1" dirty="0"/>
              <a:t>——EEE</a:t>
            </a:r>
            <a:r>
              <a:rPr lang="zh-CN" altLang="en-US" b="1" dirty="0"/>
              <a:t>作用</a:t>
            </a:r>
            <a:endParaRPr lang="en-US" altLang="zh-CN" b="1" dirty="0"/>
          </a:p>
        </p:txBody>
      </p:sp>
      <p:sp>
        <p:nvSpPr>
          <p:cNvPr id="2" name="文本占位符 1"/>
          <p:cNvSpPr>
            <a:spLocks noGrp="1"/>
          </p:cNvSpPr>
          <p:nvPr>
            <p:ph type="body" sz="quarter" idx="14"/>
          </p:nvPr>
        </p:nvSpPr>
        <p:spPr/>
        <p:txBody>
          <a:bodyPr/>
          <a:lstStyle/>
          <a:p>
            <a:r>
              <a:rPr lang="en-US" altLang="zh-CN" dirty="0"/>
              <a:t>►2.1</a:t>
            </a:r>
            <a:r>
              <a:rPr lang="zh-CN" altLang="en-US" dirty="0"/>
              <a:t>数据故事的定义</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13" name="矩形 12"/>
          <p:cNvSpPr/>
          <p:nvPr/>
        </p:nvSpPr>
        <p:spPr>
          <a:xfrm>
            <a:off x="2999757" y="5805264"/>
            <a:ext cx="5400600" cy="646331"/>
          </a:xfrm>
          <a:prstGeom prst="rect">
            <a:avLst/>
          </a:prstGeom>
        </p:spPr>
        <p:txBody>
          <a:bodyPr wrap="square">
            <a:spAutoFit/>
          </a:bodyPr>
          <a:lstStyle/>
          <a:p>
            <a:pPr algn="ctr"/>
            <a:r>
              <a:rPr lang="zh-CN" altLang="en-US" dirty="0">
                <a:solidFill>
                  <a:srgbClr val="3D464D"/>
                </a:solidFill>
                <a:latin typeface="Pingfang SC"/>
              </a:rPr>
              <a:t>数据故事化的作用</a:t>
            </a:r>
          </a:p>
          <a:p>
            <a:pPr algn="ctr"/>
            <a:r>
              <a:rPr lang="zh-CN" altLang="en-US" dirty="0">
                <a:solidFill>
                  <a:srgbClr val="3D464D"/>
                </a:solidFill>
                <a:latin typeface="Pingfang SC"/>
              </a:rPr>
              <a:t>（来源：</a:t>
            </a:r>
            <a:r>
              <a:rPr lang="en-GB" altLang="zh-CN" dirty="0">
                <a:solidFill>
                  <a:srgbClr val="3D464D"/>
                </a:solidFill>
                <a:latin typeface="Pingfang SC"/>
              </a:rPr>
              <a:t>Brent Dykes</a:t>
            </a:r>
            <a:r>
              <a:rPr lang="zh-CN" altLang="en-GB" dirty="0">
                <a:solidFill>
                  <a:srgbClr val="3D464D"/>
                </a:solidFill>
                <a:latin typeface="Pingfang SC"/>
              </a:rPr>
              <a:t>，</a:t>
            </a:r>
            <a:r>
              <a:rPr lang="en-GB" altLang="zh-CN" dirty="0">
                <a:solidFill>
                  <a:srgbClr val="3D464D"/>
                </a:solidFill>
                <a:latin typeface="Pingfang SC"/>
              </a:rPr>
              <a:t>2016</a:t>
            </a:r>
            <a:r>
              <a:rPr lang="zh-CN" altLang="en-GB" dirty="0">
                <a:solidFill>
                  <a:srgbClr val="3D464D"/>
                </a:solidFill>
                <a:latin typeface="Pingfang SC"/>
              </a:rPr>
              <a:t>）</a:t>
            </a:r>
          </a:p>
        </p:txBody>
      </p:sp>
    </p:spTree>
    <p:extLst>
      <p:ext uri="{BB962C8B-B14F-4D97-AF65-F5344CB8AC3E}">
        <p14:creationId xmlns:p14="http://schemas.microsoft.com/office/powerpoint/2010/main" val="375398139"/>
      </p:ext>
    </p:extLst>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smtClean="0"/>
              <a:t>2.2</a:t>
            </a:r>
            <a:r>
              <a:rPr lang="zh-CN" altLang="en-US" sz="4800" dirty="0" smtClean="0"/>
              <a:t>数据故事的特征</a:t>
            </a:r>
            <a:endParaRPr lang="zh-CN" altLang="en-US" sz="4800" dirty="0"/>
          </a:p>
        </p:txBody>
      </p:sp>
      <p:sp>
        <p:nvSpPr>
          <p:cNvPr id="7" name="副标题 6"/>
          <p:cNvSpPr>
            <a:spLocks noGrp="1"/>
          </p:cNvSpPr>
          <p:nvPr>
            <p:ph type="subTitle" idx="1"/>
          </p:nvPr>
        </p:nvSpPr>
        <p:spPr>
          <a:xfrm>
            <a:off x="3935760" y="4077072"/>
            <a:ext cx="4320480" cy="1752600"/>
          </a:xfrm>
        </p:spPr>
        <p:txBody>
          <a:bodyPr/>
          <a:lstStyle/>
          <a:p>
            <a:r>
              <a:rPr lang="en-US" altLang="zh-CN" sz="2000" dirty="0" smtClean="0">
                <a:solidFill>
                  <a:schemeClr val="bg1">
                    <a:lumMod val="50000"/>
                  </a:schemeClr>
                </a:solidFill>
              </a:rPr>
              <a:t>▲2.1</a:t>
            </a:r>
            <a:r>
              <a:rPr lang="zh-CN" altLang="en-US" sz="2000" dirty="0" smtClean="0">
                <a:solidFill>
                  <a:schemeClr val="bg1">
                    <a:lumMod val="50000"/>
                  </a:schemeClr>
                </a:solidFill>
              </a:rPr>
              <a:t>数据故事</a:t>
            </a:r>
            <a:r>
              <a:rPr lang="zh-CN" altLang="en-US" sz="2000" dirty="0">
                <a:solidFill>
                  <a:schemeClr val="bg1">
                    <a:lumMod val="50000"/>
                  </a:schemeClr>
                </a:solidFill>
              </a:rPr>
              <a:t>的</a:t>
            </a:r>
            <a:r>
              <a:rPr lang="zh-CN" altLang="en-US" sz="2000" dirty="0" smtClean="0">
                <a:solidFill>
                  <a:schemeClr val="bg1">
                    <a:lumMod val="50000"/>
                  </a:schemeClr>
                </a:solidFill>
              </a:rPr>
              <a:t>定义</a:t>
            </a:r>
            <a:endParaRPr lang="en-US" altLang="zh-CN" sz="2000" dirty="0">
              <a:solidFill>
                <a:schemeClr val="bg1">
                  <a:lumMod val="50000"/>
                </a:schemeClr>
              </a:solidFill>
            </a:endParaRPr>
          </a:p>
          <a:p>
            <a:endParaRPr lang="en-US" altLang="zh-CN" sz="2000" dirty="0">
              <a:solidFill>
                <a:schemeClr val="bg1">
                  <a:lumMod val="50000"/>
                </a:schemeClr>
              </a:solidFill>
            </a:endParaRPr>
          </a:p>
          <a:p>
            <a:r>
              <a:rPr lang="en-US" altLang="zh-CN" sz="2000" dirty="0" smtClean="0"/>
              <a:t>▼2.3</a:t>
            </a:r>
            <a:r>
              <a:rPr lang="zh-CN" altLang="en-US" sz="2000" dirty="0" smtClean="0"/>
              <a:t>数据故事的认知</a:t>
            </a:r>
            <a:endParaRPr lang="zh-CN" altLang="en-US" sz="2000" dirty="0"/>
          </a:p>
        </p:txBody>
      </p:sp>
    </p:spTree>
    <p:extLst>
      <p:ext uri="{BB962C8B-B14F-4D97-AF65-F5344CB8AC3E}">
        <p14:creationId xmlns:p14="http://schemas.microsoft.com/office/powerpoint/2010/main" val="1314697290"/>
      </p:ext>
    </p:extLst>
  </p:cSld>
  <p:clrMapOvr>
    <a:masterClrMapping/>
  </p:clrMapOvr>
  <p:transition>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数据故事与文学故事的区别</a:t>
            </a:r>
            <a:endParaRPr lang="en-US" altLang="zh-CN" b="1" dirty="0"/>
          </a:p>
        </p:txBody>
      </p:sp>
      <p:sp>
        <p:nvSpPr>
          <p:cNvPr id="2" name="文本占位符 1"/>
          <p:cNvSpPr>
            <a:spLocks noGrp="1"/>
          </p:cNvSpPr>
          <p:nvPr>
            <p:ph type="body" sz="quarter" idx="14"/>
          </p:nvPr>
        </p:nvSpPr>
        <p:spPr/>
        <p:txBody>
          <a:bodyPr/>
          <a:lstStyle/>
          <a:p>
            <a:r>
              <a:rPr lang="en-US" altLang="zh-CN" dirty="0" smtClean="0"/>
              <a:t>►2.2</a:t>
            </a:r>
            <a:r>
              <a:rPr lang="zh-CN" altLang="en-US" dirty="0" smtClean="0"/>
              <a:t>数据故事的特征</a:t>
            </a:r>
            <a:endParaRPr lang="zh-CN" altLang="en-US" dirty="0"/>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4025949042"/>
              </p:ext>
            </p:extLst>
          </p:nvPr>
        </p:nvGraphicFramePr>
        <p:xfrm>
          <a:off x="1055440" y="1246634"/>
          <a:ext cx="9649072" cy="5139115"/>
        </p:xfrm>
        <a:graphic>
          <a:graphicData uri="http://schemas.openxmlformats.org/drawingml/2006/table">
            <a:tbl>
              <a:tblPr firstRow="1" firstCol="1" bandRow="1">
                <a:tableStyleId>{5C22544A-7EE6-4342-B048-85BDC9FD1C3A}</a:tableStyleId>
              </a:tblPr>
              <a:tblGrid>
                <a:gridCol w="1520379">
                  <a:extLst>
                    <a:ext uri="{9D8B030D-6E8A-4147-A177-3AD203B41FA5}">
                      <a16:colId xmlns:a16="http://schemas.microsoft.com/office/drawing/2014/main" val="3437447648"/>
                    </a:ext>
                  </a:extLst>
                </a:gridCol>
                <a:gridCol w="4816325">
                  <a:extLst>
                    <a:ext uri="{9D8B030D-6E8A-4147-A177-3AD203B41FA5}">
                      <a16:colId xmlns:a16="http://schemas.microsoft.com/office/drawing/2014/main" val="1100370524"/>
                    </a:ext>
                  </a:extLst>
                </a:gridCol>
                <a:gridCol w="3312368">
                  <a:extLst>
                    <a:ext uri="{9D8B030D-6E8A-4147-A177-3AD203B41FA5}">
                      <a16:colId xmlns:a16="http://schemas.microsoft.com/office/drawing/2014/main" val="2807876739"/>
                    </a:ext>
                  </a:extLst>
                </a:gridCol>
              </a:tblGrid>
              <a:tr h="403796">
                <a:tc>
                  <a:txBody>
                    <a:bodyPr/>
                    <a:lstStyle/>
                    <a:p>
                      <a:pPr indent="228600" algn="ctr">
                        <a:lnSpc>
                          <a:spcPct val="110000"/>
                        </a:lnSpc>
                        <a:spcAft>
                          <a:spcPts val="0"/>
                        </a:spcAft>
                      </a:pPr>
                      <a:r>
                        <a:rPr lang="en-US" sz="1600" kern="10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28600">
                        <a:lnSpc>
                          <a:spcPct val="110000"/>
                        </a:lnSpc>
                        <a:spcAft>
                          <a:spcPts val="0"/>
                        </a:spcAft>
                      </a:pPr>
                      <a:r>
                        <a:rPr lang="zh-CN" sz="1600" kern="100">
                          <a:effectLst/>
                        </a:rPr>
                        <a:t>数据故事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228600">
                        <a:lnSpc>
                          <a:spcPct val="110000"/>
                        </a:lnSpc>
                        <a:spcAft>
                          <a:spcPts val="0"/>
                        </a:spcAft>
                      </a:pPr>
                      <a:r>
                        <a:rPr lang="zh-CN" sz="1600" kern="100">
                          <a:effectLst/>
                        </a:rPr>
                        <a:t>文学故事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92695494"/>
                  </a:ext>
                </a:extLst>
              </a:tr>
              <a:tr h="503597">
                <a:tc>
                  <a:txBody>
                    <a:bodyPr/>
                    <a:lstStyle/>
                    <a:p>
                      <a:pPr marL="8890" indent="-68580" algn="ctr">
                        <a:lnSpc>
                          <a:spcPct val="110000"/>
                        </a:lnSpc>
                        <a:spcAft>
                          <a:spcPts val="0"/>
                        </a:spcAft>
                      </a:pPr>
                      <a:r>
                        <a:rPr lang="zh-CN" sz="1600" kern="100">
                          <a:effectLst/>
                        </a:rPr>
                        <a:t>动机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面向具体业务需求，动机具有专一性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脱离于具体业务，动机具有通用性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19878248"/>
                  </a:ext>
                </a:extLst>
              </a:tr>
              <a:tr h="403796">
                <a:tc>
                  <a:txBody>
                    <a:bodyPr/>
                    <a:lstStyle/>
                    <a:p>
                      <a:pPr marL="8890" indent="-68580" algn="ctr">
                        <a:lnSpc>
                          <a:spcPct val="110000"/>
                        </a:lnSpc>
                        <a:spcAft>
                          <a:spcPts val="0"/>
                        </a:spcAft>
                      </a:pPr>
                      <a:r>
                        <a:rPr lang="zh-CN" sz="1600" kern="100">
                          <a:effectLst/>
                        </a:rPr>
                        <a:t>内容</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忠于原始数据，不能虚构</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可以没有数据依据，也可以虚构</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2086048"/>
                  </a:ext>
                </a:extLst>
              </a:tr>
              <a:tr h="503597">
                <a:tc>
                  <a:txBody>
                    <a:bodyPr/>
                    <a:lstStyle/>
                    <a:p>
                      <a:pPr marL="8890" indent="-68580" algn="ctr">
                        <a:lnSpc>
                          <a:spcPct val="110000"/>
                        </a:lnSpc>
                        <a:spcAft>
                          <a:spcPts val="0"/>
                        </a:spcAft>
                      </a:pPr>
                      <a:r>
                        <a:rPr lang="zh-CN" sz="1600" kern="100">
                          <a:effectLst/>
                        </a:rPr>
                        <a:t>依据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基于数据分析</a:t>
                      </a:r>
                    </a:p>
                    <a:p>
                      <a:pPr marL="8890" indent="-68580" algn="ctr">
                        <a:lnSpc>
                          <a:spcPct val="110000"/>
                        </a:lnSpc>
                        <a:spcAft>
                          <a:spcPts val="0"/>
                        </a:spcAft>
                      </a:pPr>
                      <a:r>
                        <a:rPr lang="zh-CN" sz="1600" kern="100">
                          <a:effectLst/>
                        </a:rPr>
                        <a:t>数据故事化是分析过程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基于想象力和创造力</a:t>
                      </a:r>
                    </a:p>
                    <a:p>
                      <a:pPr marL="8890" indent="-68580" algn="ctr">
                        <a:lnSpc>
                          <a:spcPct val="110000"/>
                        </a:lnSpc>
                        <a:spcAft>
                          <a:spcPts val="0"/>
                        </a:spcAft>
                      </a:pPr>
                      <a:r>
                        <a:rPr lang="zh-CN" sz="1600" kern="100">
                          <a:effectLst/>
                        </a:rPr>
                        <a:t>文学故事化是创造过程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4104579"/>
                  </a:ext>
                </a:extLst>
              </a:tr>
              <a:tr h="403796">
                <a:tc>
                  <a:txBody>
                    <a:bodyPr/>
                    <a:lstStyle/>
                    <a:p>
                      <a:pPr marL="8890" indent="-68580" algn="ctr">
                        <a:lnSpc>
                          <a:spcPct val="110000"/>
                        </a:lnSpc>
                        <a:spcAft>
                          <a:spcPts val="0"/>
                        </a:spcAft>
                      </a:pPr>
                      <a:r>
                        <a:rPr lang="zh-CN" sz="1600" kern="100">
                          <a:effectLst/>
                        </a:rPr>
                        <a:t>生成技术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自动化技术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人类创作</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76573973"/>
                  </a:ext>
                </a:extLst>
              </a:tr>
              <a:tr h="503597">
                <a:tc>
                  <a:txBody>
                    <a:bodyPr/>
                    <a:lstStyle/>
                    <a:p>
                      <a:pPr marL="8890" indent="-68580" algn="ctr">
                        <a:lnSpc>
                          <a:spcPct val="110000"/>
                        </a:lnSpc>
                        <a:spcAft>
                          <a:spcPts val="0"/>
                        </a:spcAft>
                      </a:pPr>
                      <a:r>
                        <a:rPr lang="zh-CN" sz="1600" kern="100">
                          <a:effectLst/>
                        </a:rPr>
                        <a:t>生成过程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数据</a:t>
                      </a:r>
                      <a:r>
                        <a:rPr lang="en-US" sz="1600" kern="100">
                          <a:effectLst/>
                        </a:rPr>
                        <a:t>→</a:t>
                      </a:r>
                      <a:r>
                        <a:rPr lang="zh-CN" sz="1600" kern="100">
                          <a:effectLst/>
                        </a:rPr>
                        <a:t>分析模型</a:t>
                      </a:r>
                      <a:r>
                        <a:rPr lang="en-US" sz="1600" kern="100">
                          <a:effectLst/>
                        </a:rPr>
                        <a:t>→</a:t>
                      </a:r>
                      <a:r>
                        <a:rPr lang="zh-CN" sz="1600" kern="100">
                          <a:effectLst/>
                        </a:rPr>
                        <a:t>故事模型</a:t>
                      </a:r>
                      <a:r>
                        <a:rPr lang="en-US" sz="1600" kern="100">
                          <a:effectLst/>
                        </a:rPr>
                        <a:t>→</a:t>
                      </a:r>
                      <a:r>
                        <a:rPr lang="zh-CN" sz="1600" kern="100">
                          <a:effectLst/>
                        </a:rPr>
                        <a:t>叙事模型</a:t>
                      </a:r>
                      <a:r>
                        <a:rPr lang="en-US" sz="1600" kern="100">
                          <a:effectLst/>
                        </a:rPr>
                        <a:t>→</a:t>
                      </a:r>
                      <a:r>
                        <a:rPr lang="zh-CN" sz="1600" kern="100">
                          <a:effectLst/>
                        </a:rPr>
                        <a:t>故事叙述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灵感</a:t>
                      </a:r>
                      <a:r>
                        <a:rPr lang="en-US" sz="1600" kern="100">
                          <a:effectLst/>
                        </a:rPr>
                        <a:t>→</a:t>
                      </a:r>
                      <a:r>
                        <a:rPr lang="zh-CN" sz="1600" kern="100">
                          <a:effectLst/>
                        </a:rPr>
                        <a:t>叙事模型</a:t>
                      </a:r>
                      <a:r>
                        <a:rPr lang="en-US" sz="1600" kern="100">
                          <a:effectLst/>
                        </a:rPr>
                        <a:t>→</a:t>
                      </a:r>
                      <a:r>
                        <a:rPr lang="zh-CN" sz="1600" kern="100">
                          <a:effectLst/>
                        </a:rPr>
                        <a:t>故事叙述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057819"/>
                  </a:ext>
                </a:extLst>
              </a:tr>
              <a:tr h="503597">
                <a:tc>
                  <a:txBody>
                    <a:bodyPr/>
                    <a:lstStyle/>
                    <a:p>
                      <a:pPr marL="8890" indent="-68580" algn="ctr">
                        <a:lnSpc>
                          <a:spcPct val="110000"/>
                        </a:lnSpc>
                        <a:spcAft>
                          <a:spcPts val="0"/>
                        </a:spcAft>
                      </a:pPr>
                      <a:r>
                        <a:rPr lang="zh-CN" sz="1600" kern="100">
                          <a:effectLst/>
                        </a:rPr>
                        <a:t>理论基础</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数据科学、信息图、认知科学、意义构建理论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文学、宗教、哲学、民俗等</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1954707"/>
                  </a:ext>
                </a:extLst>
              </a:tr>
              <a:tr h="503597">
                <a:tc>
                  <a:txBody>
                    <a:bodyPr/>
                    <a:lstStyle/>
                    <a:p>
                      <a:pPr marL="8890" indent="-68580" algn="ctr">
                        <a:lnSpc>
                          <a:spcPct val="110000"/>
                        </a:lnSpc>
                        <a:spcAft>
                          <a:spcPts val="0"/>
                        </a:spcAft>
                      </a:pPr>
                      <a:r>
                        <a:rPr lang="zh-CN" sz="1600" kern="100">
                          <a:effectLst/>
                        </a:rPr>
                        <a:t>与可视化的关系</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数据可视化是数据故事化叙述的重要补充手段</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数据可视化是文学故事的衍生产品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7118776"/>
                  </a:ext>
                </a:extLst>
              </a:tr>
              <a:tr h="503597">
                <a:tc>
                  <a:txBody>
                    <a:bodyPr/>
                    <a:lstStyle/>
                    <a:p>
                      <a:pPr marL="8890" indent="-68580" algn="ctr">
                        <a:lnSpc>
                          <a:spcPct val="110000"/>
                        </a:lnSpc>
                        <a:spcAft>
                          <a:spcPts val="0"/>
                        </a:spcAft>
                      </a:pPr>
                      <a:r>
                        <a:rPr lang="zh-CN" sz="1600" kern="100">
                          <a:effectLst/>
                        </a:rPr>
                        <a:t>受众范围</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较为专一，离开具体受众不具备可读性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较为广泛，故事对不同受众均有较强的可读性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49685658"/>
                  </a:ext>
                </a:extLst>
              </a:tr>
              <a:tr h="403796">
                <a:tc>
                  <a:txBody>
                    <a:bodyPr/>
                    <a:lstStyle/>
                    <a:p>
                      <a:pPr marL="8890" indent="-68580" algn="ctr">
                        <a:lnSpc>
                          <a:spcPct val="110000"/>
                        </a:lnSpc>
                        <a:spcAft>
                          <a:spcPts val="0"/>
                        </a:spcAft>
                      </a:pPr>
                      <a:r>
                        <a:rPr lang="zh-CN" sz="1600" kern="100">
                          <a:effectLst/>
                        </a:rPr>
                        <a:t>与受众交互</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双向互动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单向传播</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36346971"/>
                  </a:ext>
                </a:extLst>
              </a:tr>
              <a:tr h="403796">
                <a:tc>
                  <a:txBody>
                    <a:bodyPr/>
                    <a:lstStyle/>
                    <a:p>
                      <a:pPr marL="8890" indent="-68580" algn="ctr">
                        <a:lnSpc>
                          <a:spcPct val="110000"/>
                        </a:lnSpc>
                        <a:spcAft>
                          <a:spcPts val="0"/>
                        </a:spcAft>
                      </a:pPr>
                      <a:r>
                        <a:rPr lang="zh-CN" sz="1600" kern="100">
                          <a:effectLst/>
                        </a:rPr>
                        <a:t>生命期</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a:effectLst/>
                        </a:rPr>
                        <a:t>较短</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marL="8890" indent="-68580" algn="ctr">
                        <a:lnSpc>
                          <a:spcPct val="110000"/>
                        </a:lnSpc>
                        <a:spcAft>
                          <a:spcPts val="0"/>
                        </a:spcAft>
                      </a:pPr>
                      <a:r>
                        <a:rPr lang="zh-CN" sz="1600" kern="100" dirty="0">
                          <a:effectLst/>
                        </a:rPr>
                        <a:t>较长</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61810226"/>
                  </a:ext>
                </a:extLst>
              </a:tr>
            </a:tbl>
          </a:graphicData>
        </a:graphic>
      </p:graphicFrame>
    </p:spTree>
    <p:extLst>
      <p:ext uri="{BB962C8B-B14F-4D97-AF65-F5344CB8AC3E}">
        <p14:creationId xmlns:p14="http://schemas.microsoft.com/office/powerpoint/2010/main" val="1874804764"/>
      </p:ext>
    </p:extLst>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smtClean="0"/>
              <a:t>2.3</a:t>
            </a:r>
            <a:r>
              <a:rPr lang="zh-CN" altLang="en-US" sz="4800" dirty="0" smtClean="0"/>
              <a:t>数据故事的认知</a:t>
            </a:r>
            <a:endParaRPr lang="zh-CN" altLang="en-US" sz="4800" dirty="0"/>
          </a:p>
        </p:txBody>
      </p:sp>
      <p:sp>
        <p:nvSpPr>
          <p:cNvPr id="7" name="副标题 6"/>
          <p:cNvSpPr>
            <a:spLocks noGrp="1"/>
          </p:cNvSpPr>
          <p:nvPr>
            <p:ph type="subTitle" idx="1"/>
          </p:nvPr>
        </p:nvSpPr>
        <p:spPr>
          <a:xfrm>
            <a:off x="3935760" y="4077072"/>
            <a:ext cx="4320480" cy="1752600"/>
          </a:xfrm>
        </p:spPr>
        <p:txBody>
          <a:bodyPr/>
          <a:lstStyle/>
          <a:p>
            <a:r>
              <a:rPr lang="en-US" altLang="zh-CN" sz="2000" dirty="0" smtClean="0">
                <a:solidFill>
                  <a:schemeClr val="bg1">
                    <a:lumMod val="50000"/>
                  </a:schemeClr>
                </a:solidFill>
              </a:rPr>
              <a:t>▲2.2</a:t>
            </a:r>
            <a:r>
              <a:rPr lang="zh-CN" altLang="en-US" sz="2000" dirty="0">
                <a:solidFill>
                  <a:schemeClr val="bg1">
                    <a:lumMod val="50000"/>
                  </a:schemeClr>
                </a:solidFill>
              </a:rPr>
              <a:t>数据故事的</a:t>
            </a:r>
            <a:r>
              <a:rPr lang="zh-CN" altLang="en-US" sz="2000" dirty="0" smtClean="0">
                <a:solidFill>
                  <a:schemeClr val="bg1">
                    <a:lumMod val="50000"/>
                  </a:schemeClr>
                </a:solidFill>
              </a:rPr>
              <a:t>特征</a:t>
            </a:r>
            <a:endParaRPr lang="en-US" altLang="zh-CN" sz="2000" dirty="0" smtClean="0">
              <a:solidFill>
                <a:schemeClr val="bg1">
                  <a:lumMod val="50000"/>
                </a:schemeClr>
              </a:solidFill>
            </a:endParaRPr>
          </a:p>
          <a:p>
            <a:endParaRPr lang="en-US" altLang="zh-CN" sz="2000" dirty="0">
              <a:solidFill>
                <a:schemeClr val="bg1">
                  <a:lumMod val="50000"/>
                </a:schemeClr>
              </a:solidFill>
            </a:endParaRPr>
          </a:p>
          <a:p>
            <a:r>
              <a:rPr lang="en-US" altLang="zh-CN" sz="2000" dirty="0" smtClean="0"/>
              <a:t>▼2.4</a:t>
            </a:r>
            <a:r>
              <a:rPr lang="zh-CN" altLang="en-US" sz="2000" dirty="0" smtClean="0"/>
              <a:t>数据故事的应用</a:t>
            </a:r>
            <a:endParaRPr lang="zh-CN" altLang="en-US" sz="2000" dirty="0"/>
          </a:p>
        </p:txBody>
      </p:sp>
    </p:spTree>
    <p:extLst>
      <p:ext uri="{BB962C8B-B14F-4D97-AF65-F5344CB8AC3E}">
        <p14:creationId xmlns:p14="http://schemas.microsoft.com/office/powerpoint/2010/main" val="3752125105"/>
      </p:ext>
    </p:extLst>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extLst>
              <p:ext uri="{D42A27DB-BD31-4B8C-83A1-F6EECF244321}">
                <p14:modId xmlns:p14="http://schemas.microsoft.com/office/powerpoint/2010/main" val="3633245350"/>
              </p:ext>
            </p:extLst>
          </p:nvPr>
        </p:nvGraphicFramePr>
        <p:xfrm>
          <a:off x="839416" y="692696"/>
          <a:ext cx="9577064"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9" name="文本占位符 8"/>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4959049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6A6928A4-A0C3-4866-80C2-F1DC8D196B6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559667EB-D73A-492D-98C5-E0F938A661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lang="en-US" altLang="zh-CN" dirty="0"/>
              <a:t>►2.3</a:t>
            </a:r>
            <a:r>
              <a:rPr lang="zh-CN" altLang="en-US" dirty="0"/>
              <a:t>数据故事的认知</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pic>
        <p:nvPicPr>
          <p:cNvPr id="8" name="图片 7" descr="图示&#10;&#10;描述已自动生成"/>
          <p:cNvPicPr/>
          <p:nvPr/>
        </p:nvPicPr>
        <p:blipFill rotWithShape="1">
          <a:blip r:embed="rId3" cstate="print">
            <a:extLst>
              <a:ext uri="{28A0092B-C50C-407E-A947-70E740481C1C}">
                <a14:useLocalDpi xmlns:a14="http://schemas.microsoft.com/office/drawing/2010/main" val="0"/>
              </a:ext>
            </a:extLst>
          </a:blip>
          <a:srcRect b="10418"/>
          <a:stretch/>
        </p:blipFill>
        <p:spPr bwMode="auto">
          <a:xfrm>
            <a:off x="2495600" y="764704"/>
            <a:ext cx="7128792" cy="4752528"/>
          </a:xfrm>
          <a:prstGeom prst="rect">
            <a:avLst/>
          </a:prstGeom>
          <a:ln>
            <a:noFill/>
          </a:ln>
          <a:extLst>
            <a:ext uri="{53640926-AAD7-44D8-BBD7-CCE9431645EC}">
              <a14:shadowObscured xmlns:a14="http://schemas.microsoft.com/office/drawing/2010/main"/>
            </a:ext>
          </a:extLst>
        </p:spPr>
      </p:pic>
      <p:sp>
        <p:nvSpPr>
          <p:cNvPr id="9" name="矩形 8"/>
          <p:cNvSpPr/>
          <p:nvPr/>
        </p:nvSpPr>
        <p:spPr>
          <a:xfrm>
            <a:off x="2999757" y="5805264"/>
            <a:ext cx="5400600" cy="646331"/>
          </a:xfrm>
          <a:prstGeom prst="rect">
            <a:avLst/>
          </a:prstGeom>
        </p:spPr>
        <p:txBody>
          <a:bodyPr wrap="square">
            <a:spAutoFit/>
          </a:bodyPr>
          <a:lstStyle/>
          <a:p>
            <a:pPr algn="ctr"/>
            <a:r>
              <a:rPr lang="zh-CN" altLang="en-US" dirty="0">
                <a:solidFill>
                  <a:srgbClr val="3D464D"/>
                </a:solidFill>
                <a:latin typeface="Pingfang SC"/>
              </a:rPr>
              <a:t>故事与大脑</a:t>
            </a:r>
          </a:p>
          <a:p>
            <a:pPr algn="ctr"/>
            <a:r>
              <a:rPr lang="zh-CN" altLang="en-US" dirty="0">
                <a:solidFill>
                  <a:srgbClr val="3D464D"/>
                </a:solidFill>
                <a:latin typeface="Pingfang SC"/>
              </a:rPr>
              <a:t>（来源：</a:t>
            </a:r>
            <a:r>
              <a:rPr lang="en-US" altLang="zh-CN" dirty="0">
                <a:solidFill>
                  <a:srgbClr val="3D464D"/>
                </a:solidFill>
                <a:latin typeface="Pingfang SC"/>
              </a:rPr>
              <a:t>Ryan L.</a:t>
            </a:r>
            <a:r>
              <a:rPr lang="zh-CN" altLang="en-US" dirty="0">
                <a:solidFill>
                  <a:srgbClr val="3D464D"/>
                </a:solidFill>
                <a:latin typeface="Pingfang SC"/>
              </a:rPr>
              <a:t>，</a:t>
            </a:r>
            <a:r>
              <a:rPr lang="en-US" altLang="zh-CN" dirty="0">
                <a:solidFill>
                  <a:srgbClr val="3D464D"/>
                </a:solidFill>
                <a:latin typeface="Pingfang SC"/>
              </a:rPr>
              <a:t>2018</a:t>
            </a:r>
            <a:r>
              <a:rPr lang="zh-CN" altLang="en-US" dirty="0">
                <a:solidFill>
                  <a:srgbClr val="3D464D"/>
                </a:solidFill>
                <a:latin typeface="Pingfang SC"/>
              </a:rPr>
              <a:t>）</a:t>
            </a:r>
          </a:p>
        </p:txBody>
      </p:sp>
    </p:spTree>
    <p:extLst>
      <p:ext uri="{BB962C8B-B14F-4D97-AF65-F5344CB8AC3E}">
        <p14:creationId xmlns:p14="http://schemas.microsoft.com/office/powerpoint/2010/main" val="3460421665"/>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lang="en-US" altLang="zh-CN" dirty="0" smtClean="0"/>
              <a:t>►</a:t>
            </a:r>
            <a:r>
              <a:rPr lang="en-US" altLang="zh-CN" dirty="0"/>
              <a:t>2.3</a:t>
            </a:r>
            <a:r>
              <a:rPr lang="zh-CN" altLang="en-US" dirty="0"/>
              <a:t>数据故事的认知</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9" name="矩形 8"/>
          <p:cNvSpPr/>
          <p:nvPr/>
        </p:nvSpPr>
        <p:spPr>
          <a:xfrm>
            <a:off x="2999757" y="5805264"/>
            <a:ext cx="5400600" cy="369332"/>
          </a:xfrm>
          <a:prstGeom prst="rect">
            <a:avLst/>
          </a:prstGeom>
        </p:spPr>
        <p:txBody>
          <a:bodyPr wrap="square">
            <a:spAutoFit/>
          </a:bodyPr>
          <a:lstStyle/>
          <a:p>
            <a:pPr algn="ctr"/>
            <a:r>
              <a:rPr lang="zh-CN" altLang="en-US" dirty="0">
                <a:solidFill>
                  <a:srgbClr val="3D464D"/>
                </a:solidFill>
                <a:latin typeface="Pingfang SC"/>
              </a:rPr>
              <a:t>数据故事认知的</a:t>
            </a:r>
            <a:r>
              <a:rPr lang="en-US" altLang="zh-CN" dirty="0">
                <a:solidFill>
                  <a:srgbClr val="3D464D"/>
                </a:solidFill>
                <a:latin typeface="Pingfang SC"/>
              </a:rPr>
              <a:t>PCA</a:t>
            </a:r>
            <a:r>
              <a:rPr lang="zh-CN" altLang="en-US" dirty="0">
                <a:solidFill>
                  <a:srgbClr val="3D464D"/>
                </a:solidFill>
                <a:latin typeface="Pingfang SC"/>
              </a:rPr>
              <a:t>模型</a:t>
            </a:r>
          </a:p>
        </p:txBody>
      </p:sp>
      <p:pic>
        <p:nvPicPr>
          <p:cNvPr id="6" name="图片 5" descr="图示&#10;&#10;描述已自动生成"/>
          <p:cNvPicPr/>
          <p:nvPr/>
        </p:nvPicPr>
        <p:blipFill>
          <a:blip r:embed="rId3" cstate="print">
            <a:extLst>
              <a:ext uri="{28A0092B-C50C-407E-A947-70E740481C1C}">
                <a14:useLocalDpi xmlns:a14="http://schemas.microsoft.com/office/drawing/2010/main" val="0"/>
              </a:ext>
            </a:extLst>
          </a:blip>
          <a:stretch>
            <a:fillRect/>
          </a:stretch>
        </p:blipFill>
        <p:spPr>
          <a:xfrm>
            <a:off x="2063552" y="1124744"/>
            <a:ext cx="7416824" cy="4032448"/>
          </a:xfrm>
          <a:prstGeom prst="rect">
            <a:avLst/>
          </a:prstGeom>
        </p:spPr>
      </p:pic>
    </p:spTree>
    <p:extLst>
      <p:ext uri="{BB962C8B-B14F-4D97-AF65-F5344CB8AC3E}">
        <p14:creationId xmlns:p14="http://schemas.microsoft.com/office/powerpoint/2010/main" val="3995707479"/>
      </p:ext>
    </p:extLst>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数据故事的感知（</a:t>
            </a:r>
            <a:r>
              <a:rPr lang="en-US" altLang="zh-CN" b="1" dirty="0"/>
              <a:t>P</a:t>
            </a:r>
            <a:r>
              <a:rPr lang="zh-CN" altLang="en-US" b="1" dirty="0"/>
              <a:t>）</a:t>
            </a:r>
            <a:endParaRPr lang="en-US" altLang="zh-CN" b="1" dirty="0"/>
          </a:p>
        </p:txBody>
      </p:sp>
      <p:sp>
        <p:nvSpPr>
          <p:cNvPr id="2" name="文本占位符 1"/>
          <p:cNvSpPr>
            <a:spLocks noGrp="1"/>
          </p:cNvSpPr>
          <p:nvPr>
            <p:ph type="body" sz="quarter" idx="14"/>
          </p:nvPr>
        </p:nvSpPr>
        <p:spPr/>
        <p:txBody>
          <a:bodyPr/>
          <a:lstStyle/>
          <a:p>
            <a:r>
              <a:rPr lang="en-US" altLang="zh-CN" dirty="0" smtClean="0"/>
              <a:t>►</a:t>
            </a:r>
            <a:r>
              <a:rPr lang="en-US" altLang="zh-CN" dirty="0"/>
              <a:t>2.3</a:t>
            </a:r>
            <a:r>
              <a:rPr lang="zh-CN" altLang="en-US" dirty="0"/>
              <a:t>数据故事的认知</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graphicFrame>
        <p:nvGraphicFramePr>
          <p:cNvPr id="7" name="内容占位符 5"/>
          <p:cNvGraphicFramePr>
            <a:graphicFrameLocks noGrp="1"/>
          </p:cNvGraphicFramePr>
          <p:nvPr>
            <p:ph idx="1"/>
            <p:extLst>
              <p:ext uri="{D42A27DB-BD31-4B8C-83A1-F6EECF244321}">
                <p14:modId xmlns:p14="http://schemas.microsoft.com/office/powerpoint/2010/main" val="2153653208"/>
              </p:ext>
            </p:extLst>
          </p:nvPr>
        </p:nvGraphicFramePr>
        <p:xfrm>
          <a:off x="1271464" y="1556792"/>
          <a:ext cx="9289032"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02007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A6928A4-A0C3-4866-80C2-F1DC8D196B6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559667EB-D73A-492D-98C5-E0F938A661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数据故事的认知（</a:t>
            </a:r>
            <a:r>
              <a:rPr lang="en-US" altLang="zh-CN" b="1" dirty="0"/>
              <a:t>C</a:t>
            </a:r>
            <a:r>
              <a:rPr lang="zh-CN" altLang="en-US" b="1" dirty="0"/>
              <a:t>）</a:t>
            </a:r>
            <a:endParaRPr lang="en-US" altLang="zh-CN" b="1" dirty="0"/>
          </a:p>
        </p:txBody>
      </p:sp>
      <p:sp>
        <p:nvSpPr>
          <p:cNvPr id="2" name="文本占位符 1"/>
          <p:cNvSpPr>
            <a:spLocks noGrp="1"/>
          </p:cNvSpPr>
          <p:nvPr>
            <p:ph type="body" sz="quarter" idx="14"/>
          </p:nvPr>
        </p:nvSpPr>
        <p:spPr/>
        <p:txBody>
          <a:bodyPr/>
          <a:lstStyle/>
          <a:p>
            <a:r>
              <a:rPr lang="en-US" altLang="zh-CN" dirty="0" smtClean="0"/>
              <a:t>►</a:t>
            </a:r>
            <a:r>
              <a:rPr lang="en-US" altLang="zh-CN" dirty="0"/>
              <a:t>2.3</a:t>
            </a:r>
            <a:r>
              <a:rPr lang="zh-CN" altLang="en-US" dirty="0"/>
              <a:t>数据故事的认知</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graphicFrame>
        <p:nvGraphicFramePr>
          <p:cNvPr id="7" name="内容占位符 5"/>
          <p:cNvGraphicFramePr>
            <a:graphicFrameLocks noGrp="1"/>
          </p:cNvGraphicFramePr>
          <p:nvPr>
            <p:ph idx="1"/>
            <p:extLst>
              <p:ext uri="{D42A27DB-BD31-4B8C-83A1-F6EECF244321}">
                <p14:modId xmlns:p14="http://schemas.microsoft.com/office/powerpoint/2010/main" val="1870079463"/>
              </p:ext>
            </p:extLst>
          </p:nvPr>
        </p:nvGraphicFramePr>
        <p:xfrm>
          <a:off x="1703512" y="1484784"/>
          <a:ext cx="8568952"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7574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A6928A4-A0C3-4866-80C2-F1DC8D196B6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559667EB-D73A-492D-98C5-E0F938A661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数据故事的行动（</a:t>
            </a:r>
            <a:r>
              <a:rPr lang="en-US" altLang="zh-CN" b="1" dirty="0"/>
              <a:t>A</a:t>
            </a:r>
            <a:r>
              <a:rPr lang="zh-CN" altLang="en-US" b="1" dirty="0"/>
              <a:t>）</a:t>
            </a:r>
            <a:endParaRPr lang="en-US" altLang="zh-CN" b="1" dirty="0"/>
          </a:p>
        </p:txBody>
      </p:sp>
      <p:sp>
        <p:nvSpPr>
          <p:cNvPr id="2" name="文本占位符 1"/>
          <p:cNvSpPr>
            <a:spLocks noGrp="1"/>
          </p:cNvSpPr>
          <p:nvPr>
            <p:ph type="body" sz="quarter" idx="14"/>
          </p:nvPr>
        </p:nvSpPr>
        <p:spPr/>
        <p:txBody>
          <a:bodyPr/>
          <a:lstStyle/>
          <a:p>
            <a:r>
              <a:rPr lang="en-US" altLang="zh-CN" dirty="0" smtClean="0"/>
              <a:t>►</a:t>
            </a:r>
            <a:r>
              <a:rPr lang="en-US" altLang="zh-CN" dirty="0"/>
              <a:t>2.3</a:t>
            </a:r>
            <a:r>
              <a:rPr lang="zh-CN" altLang="en-US" dirty="0"/>
              <a:t>数据故事的认知</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graphicFrame>
        <p:nvGraphicFramePr>
          <p:cNvPr id="7" name="内容占位符 5"/>
          <p:cNvGraphicFramePr>
            <a:graphicFrameLocks noGrp="1"/>
          </p:cNvGraphicFramePr>
          <p:nvPr>
            <p:ph idx="1"/>
            <p:extLst>
              <p:ext uri="{D42A27DB-BD31-4B8C-83A1-F6EECF244321}">
                <p14:modId xmlns:p14="http://schemas.microsoft.com/office/powerpoint/2010/main" val="774781006"/>
              </p:ext>
            </p:extLst>
          </p:nvPr>
        </p:nvGraphicFramePr>
        <p:xfrm>
          <a:off x="1415480" y="1484784"/>
          <a:ext cx="8784976"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00768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A6928A4-A0C3-4866-80C2-F1DC8D196B6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559667EB-D73A-492D-98C5-E0F938A661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smtClean="0"/>
              <a:t>2.4</a:t>
            </a:r>
            <a:r>
              <a:rPr lang="zh-CN" altLang="en-US" sz="4800" dirty="0" smtClean="0"/>
              <a:t>数据</a:t>
            </a:r>
            <a:r>
              <a:rPr lang="zh-CN" altLang="en-US" sz="4800" dirty="0"/>
              <a:t>故事的应用</a:t>
            </a:r>
          </a:p>
        </p:txBody>
      </p:sp>
      <p:sp>
        <p:nvSpPr>
          <p:cNvPr id="7" name="副标题 6"/>
          <p:cNvSpPr>
            <a:spLocks noGrp="1"/>
          </p:cNvSpPr>
          <p:nvPr>
            <p:ph type="subTitle" idx="1"/>
          </p:nvPr>
        </p:nvSpPr>
        <p:spPr>
          <a:xfrm>
            <a:off x="3935760" y="4077072"/>
            <a:ext cx="4320480" cy="1752600"/>
          </a:xfrm>
        </p:spPr>
        <p:txBody>
          <a:bodyPr/>
          <a:lstStyle/>
          <a:p>
            <a:r>
              <a:rPr lang="en-US" altLang="zh-CN" sz="2000" dirty="0" smtClean="0">
                <a:solidFill>
                  <a:schemeClr val="bg1">
                    <a:lumMod val="50000"/>
                  </a:schemeClr>
                </a:solidFill>
              </a:rPr>
              <a:t>▲2.3</a:t>
            </a:r>
            <a:r>
              <a:rPr lang="zh-CN" altLang="en-US" sz="2000" dirty="0" smtClean="0">
                <a:solidFill>
                  <a:schemeClr val="bg1">
                    <a:lumMod val="50000"/>
                  </a:schemeClr>
                </a:solidFill>
              </a:rPr>
              <a:t>数据故事的认知</a:t>
            </a:r>
            <a:endParaRPr lang="zh-CN" altLang="en-US" sz="2000" dirty="0"/>
          </a:p>
        </p:txBody>
      </p:sp>
    </p:spTree>
    <p:extLst>
      <p:ext uri="{BB962C8B-B14F-4D97-AF65-F5344CB8AC3E}">
        <p14:creationId xmlns:p14="http://schemas.microsoft.com/office/powerpoint/2010/main" val="796153181"/>
      </p:ext>
    </p:extLst>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解决数据科学的“最后一英里”问题</a:t>
            </a:r>
            <a:endParaRPr lang="en-US" altLang="zh-CN" b="1" dirty="0"/>
          </a:p>
        </p:txBody>
      </p:sp>
      <p:sp>
        <p:nvSpPr>
          <p:cNvPr id="2" name="文本占位符 1"/>
          <p:cNvSpPr>
            <a:spLocks noGrp="1"/>
          </p:cNvSpPr>
          <p:nvPr>
            <p:ph type="body" sz="quarter" idx="14"/>
          </p:nvPr>
        </p:nvSpPr>
        <p:spPr/>
        <p:txBody>
          <a:bodyPr/>
          <a:lstStyle/>
          <a:p>
            <a:r>
              <a:rPr lang="en-US" altLang="zh-CN" dirty="0"/>
              <a:t>►2.4</a:t>
            </a:r>
            <a:r>
              <a:rPr lang="zh-CN" altLang="en-US" dirty="0"/>
              <a:t>数据故事的应用</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pic>
        <p:nvPicPr>
          <p:cNvPr id="8" name="图片 7" descr="图示&#10;&#10;低可信度描述已自动生成"/>
          <p:cNvPicPr/>
          <p:nvPr/>
        </p:nvPicPr>
        <p:blipFill>
          <a:blip r:embed="rId3">
            <a:extLst>
              <a:ext uri="{28A0092B-C50C-407E-A947-70E740481C1C}">
                <a14:useLocalDpi xmlns:a14="http://schemas.microsoft.com/office/drawing/2010/main" val="0"/>
              </a:ext>
            </a:extLst>
          </a:blip>
          <a:stretch>
            <a:fillRect/>
          </a:stretch>
        </p:blipFill>
        <p:spPr>
          <a:xfrm>
            <a:off x="3503712" y="1052736"/>
            <a:ext cx="4032448" cy="5472608"/>
          </a:xfrm>
          <a:prstGeom prst="rect">
            <a:avLst/>
          </a:prstGeom>
        </p:spPr>
      </p:pic>
      <p:sp>
        <p:nvSpPr>
          <p:cNvPr id="9" name="矩形 8"/>
          <p:cNvSpPr/>
          <p:nvPr/>
        </p:nvSpPr>
        <p:spPr>
          <a:xfrm>
            <a:off x="7032104" y="5879013"/>
            <a:ext cx="5400600" cy="646331"/>
          </a:xfrm>
          <a:prstGeom prst="rect">
            <a:avLst/>
          </a:prstGeom>
        </p:spPr>
        <p:txBody>
          <a:bodyPr wrap="square">
            <a:spAutoFit/>
          </a:bodyPr>
          <a:lstStyle/>
          <a:p>
            <a:pPr algn="ctr"/>
            <a:r>
              <a:rPr lang="zh-CN" altLang="en-US" dirty="0">
                <a:solidFill>
                  <a:srgbClr val="3D464D"/>
                </a:solidFill>
                <a:latin typeface="Pingfang SC"/>
              </a:rPr>
              <a:t>癌症与吸烟之间的关系</a:t>
            </a:r>
          </a:p>
          <a:p>
            <a:pPr algn="ctr"/>
            <a:r>
              <a:rPr lang="zh-CN" altLang="en-US" dirty="0">
                <a:solidFill>
                  <a:srgbClr val="3D464D"/>
                </a:solidFill>
                <a:latin typeface="Pingfang SC"/>
              </a:rPr>
              <a:t>（来源：</a:t>
            </a:r>
            <a:r>
              <a:rPr lang="en-GB" altLang="zh-CN" dirty="0" err="1">
                <a:solidFill>
                  <a:srgbClr val="3D464D"/>
                </a:solidFill>
                <a:latin typeface="Pingfang SC"/>
              </a:rPr>
              <a:t>Krzywinski</a:t>
            </a:r>
            <a:r>
              <a:rPr lang="en-GB" altLang="zh-CN" dirty="0">
                <a:solidFill>
                  <a:srgbClr val="3D464D"/>
                </a:solidFill>
                <a:latin typeface="Pingfang SC"/>
              </a:rPr>
              <a:t>, M., Cairo, 2013</a:t>
            </a:r>
            <a:r>
              <a:rPr lang="zh-CN" altLang="en-GB" dirty="0">
                <a:solidFill>
                  <a:srgbClr val="3D464D"/>
                </a:solidFill>
                <a:latin typeface="Pingfang SC"/>
              </a:rPr>
              <a:t>）</a:t>
            </a:r>
          </a:p>
        </p:txBody>
      </p:sp>
    </p:spTree>
    <p:extLst>
      <p:ext uri="{BB962C8B-B14F-4D97-AF65-F5344CB8AC3E}">
        <p14:creationId xmlns:p14="http://schemas.microsoft.com/office/powerpoint/2010/main" val="4196619363"/>
      </p:ext>
    </p:extLst>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nvPicPr>
        <p:blipFill>
          <a:blip r:embed="rId3"/>
          <a:stretch>
            <a:fillRect/>
          </a:stretch>
        </p:blipFill>
        <p:spPr>
          <a:xfrm>
            <a:off x="3596395" y="986970"/>
            <a:ext cx="2788111" cy="3555560"/>
          </a:xfrm>
          <a:prstGeom prst="rect">
            <a:avLst/>
          </a:prstGeom>
        </p:spPr>
      </p:pic>
      <p:pic>
        <p:nvPicPr>
          <p:cNvPr id="13" name="图片 12"/>
          <p:cNvPicPr/>
          <p:nvPr/>
        </p:nvPicPr>
        <p:blipFill>
          <a:blip r:embed="rId4"/>
          <a:stretch>
            <a:fillRect/>
          </a:stretch>
        </p:blipFill>
        <p:spPr>
          <a:xfrm>
            <a:off x="3563640" y="4454587"/>
            <a:ext cx="2820866" cy="2189533"/>
          </a:xfrm>
          <a:prstGeom prst="rect">
            <a:avLst/>
          </a:prstGeom>
        </p:spPr>
      </p:pic>
      <p:sp>
        <p:nvSpPr>
          <p:cNvPr id="49154" name="标题 1"/>
          <p:cNvSpPr>
            <a:spLocks noGrp="1"/>
          </p:cNvSpPr>
          <p:nvPr>
            <p:ph type="title"/>
          </p:nvPr>
        </p:nvSpPr>
        <p:spPr>
          <a:xfrm>
            <a:off x="397933" y="392510"/>
            <a:ext cx="10666619" cy="821913"/>
          </a:xfrm>
        </p:spPr>
        <p:txBody>
          <a:bodyPr/>
          <a:lstStyle/>
          <a:p>
            <a:r>
              <a:rPr lang="zh-CN" altLang="en-US" b="1" dirty="0"/>
              <a:t>提升数据的可认知和可记忆能力</a:t>
            </a:r>
            <a:endParaRPr lang="en-US" altLang="zh-CN" b="1" dirty="0"/>
          </a:p>
        </p:txBody>
      </p:sp>
      <p:sp>
        <p:nvSpPr>
          <p:cNvPr id="2" name="文本占位符 1"/>
          <p:cNvSpPr>
            <a:spLocks noGrp="1"/>
          </p:cNvSpPr>
          <p:nvPr>
            <p:ph type="body" sz="quarter" idx="14"/>
          </p:nvPr>
        </p:nvSpPr>
        <p:spPr/>
        <p:txBody>
          <a:bodyPr/>
          <a:lstStyle/>
          <a:p>
            <a:r>
              <a:rPr lang="en-US" altLang="zh-CN" dirty="0"/>
              <a:t>►2.4</a:t>
            </a:r>
            <a:r>
              <a:rPr lang="zh-CN" altLang="en-US" dirty="0"/>
              <a:t>数据故事的应用</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9" name="矩形 8"/>
          <p:cNvSpPr/>
          <p:nvPr/>
        </p:nvSpPr>
        <p:spPr>
          <a:xfrm>
            <a:off x="7032104" y="5879013"/>
            <a:ext cx="5400600" cy="646331"/>
          </a:xfrm>
          <a:prstGeom prst="rect">
            <a:avLst/>
          </a:prstGeom>
        </p:spPr>
        <p:txBody>
          <a:bodyPr wrap="square">
            <a:spAutoFit/>
          </a:bodyPr>
          <a:lstStyle/>
          <a:p>
            <a:pPr algn="ctr"/>
            <a:r>
              <a:rPr lang="zh-CN" altLang="en-US" dirty="0">
                <a:solidFill>
                  <a:srgbClr val="3D464D"/>
                </a:solidFill>
                <a:latin typeface="Pingfang SC"/>
              </a:rPr>
              <a:t>牛仔裤之旅</a:t>
            </a:r>
          </a:p>
          <a:p>
            <a:pPr algn="ctr"/>
            <a:r>
              <a:rPr lang="zh-CN" altLang="en-US" dirty="0">
                <a:solidFill>
                  <a:srgbClr val="3D464D"/>
                </a:solidFill>
                <a:latin typeface="Pingfang SC"/>
              </a:rPr>
              <a:t>（图片来源：</a:t>
            </a:r>
            <a:r>
              <a:rPr lang="en-GB" altLang="zh-CN" dirty="0">
                <a:solidFill>
                  <a:srgbClr val="3D464D"/>
                </a:solidFill>
                <a:latin typeface="Pingfang SC"/>
              </a:rPr>
              <a:t>katelyntothfejel.com</a:t>
            </a:r>
            <a:r>
              <a:rPr lang="zh-CN" altLang="en-GB" dirty="0">
                <a:solidFill>
                  <a:srgbClr val="3D464D"/>
                </a:solidFill>
                <a:latin typeface="Pingfang SC"/>
              </a:rPr>
              <a:t>）</a:t>
            </a:r>
          </a:p>
        </p:txBody>
      </p:sp>
      <p:pic>
        <p:nvPicPr>
          <p:cNvPr id="7" name="图片 6"/>
          <p:cNvPicPr/>
          <p:nvPr/>
        </p:nvPicPr>
        <p:blipFill>
          <a:blip r:embed="rId5"/>
          <a:stretch>
            <a:fillRect/>
          </a:stretch>
        </p:blipFill>
        <p:spPr>
          <a:xfrm>
            <a:off x="227045" y="1340411"/>
            <a:ext cx="3060643" cy="3168710"/>
          </a:xfrm>
          <a:prstGeom prst="rect">
            <a:avLst/>
          </a:prstGeom>
        </p:spPr>
      </p:pic>
      <p:pic>
        <p:nvPicPr>
          <p:cNvPr id="10" name="图片 9"/>
          <p:cNvPicPr/>
          <p:nvPr/>
        </p:nvPicPr>
        <p:blipFill>
          <a:blip r:embed="rId6"/>
          <a:stretch>
            <a:fillRect/>
          </a:stretch>
        </p:blipFill>
        <p:spPr>
          <a:xfrm>
            <a:off x="213259" y="4509121"/>
            <a:ext cx="3088214" cy="1828962"/>
          </a:xfrm>
          <a:prstGeom prst="rect">
            <a:avLst/>
          </a:prstGeom>
        </p:spPr>
      </p:pic>
      <p:pic>
        <p:nvPicPr>
          <p:cNvPr id="14" name="图片 13"/>
          <p:cNvPicPr/>
          <p:nvPr/>
        </p:nvPicPr>
        <p:blipFill>
          <a:blip r:embed="rId7"/>
          <a:stretch>
            <a:fillRect/>
          </a:stretch>
        </p:blipFill>
        <p:spPr>
          <a:xfrm>
            <a:off x="6417261" y="1898046"/>
            <a:ext cx="2689687" cy="3312725"/>
          </a:xfrm>
          <a:prstGeom prst="rect">
            <a:avLst/>
          </a:prstGeom>
        </p:spPr>
      </p:pic>
      <p:pic>
        <p:nvPicPr>
          <p:cNvPr id="15" name="图片 14"/>
          <p:cNvPicPr/>
          <p:nvPr/>
        </p:nvPicPr>
        <p:blipFill>
          <a:blip r:embed="rId8"/>
          <a:stretch>
            <a:fillRect/>
          </a:stretch>
        </p:blipFill>
        <p:spPr>
          <a:xfrm>
            <a:off x="9165878" y="2099866"/>
            <a:ext cx="2718323" cy="2909083"/>
          </a:xfrm>
          <a:prstGeom prst="rect">
            <a:avLst/>
          </a:prstGeom>
        </p:spPr>
      </p:pic>
    </p:spTree>
    <p:extLst>
      <p:ext uri="{BB962C8B-B14F-4D97-AF65-F5344CB8AC3E}">
        <p14:creationId xmlns:p14="http://schemas.microsoft.com/office/powerpoint/2010/main" val="2573874397"/>
      </p:ext>
    </p:extLst>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lang="en-US" altLang="zh-CN" dirty="0"/>
              <a:t>►2.4</a:t>
            </a:r>
            <a:r>
              <a:rPr lang="zh-CN" altLang="en-US" dirty="0"/>
              <a:t>数据故事的应用</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graphicFrame>
        <p:nvGraphicFramePr>
          <p:cNvPr id="7" name="内容占位符 5"/>
          <p:cNvGraphicFramePr>
            <a:graphicFrameLocks noGrp="1"/>
          </p:cNvGraphicFramePr>
          <p:nvPr>
            <p:ph idx="1"/>
            <p:extLst>
              <p:ext uri="{D42A27DB-BD31-4B8C-83A1-F6EECF244321}">
                <p14:modId xmlns:p14="http://schemas.microsoft.com/office/powerpoint/2010/main" val="2804379635"/>
              </p:ext>
            </p:extLst>
          </p:nvPr>
        </p:nvGraphicFramePr>
        <p:xfrm>
          <a:off x="1271464" y="1556792"/>
          <a:ext cx="9289032"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1281554" y="1170674"/>
            <a:ext cx="9031907" cy="400110"/>
          </a:xfrm>
          <a:prstGeom prst="rect">
            <a:avLst/>
          </a:prstGeom>
        </p:spPr>
        <p:txBody>
          <a:bodyPr wrap="square">
            <a:spAutoFit/>
          </a:bodyPr>
          <a:lstStyle/>
          <a:p>
            <a:r>
              <a:rPr lang="zh-CN" altLang="en-US" sz="2000" b="1" dirty="0"/>
              <a:t>数据故事“牛仔裤之旅”的主要亮点有：</a:t>
            </a:r>
            <a:r>
              <a:rPr lang="en-US" altLang="zh-CN" sz="2000" dirty="0"/>
              <a:t> </a:t>
            </a:r>
            <a:endParaRPr lang="zh-CN" altLang="en-US" sz="2000" dirty="0"/>
          </a:p>
        </p:txBody>
      </p:sp>
    </p:spTree>
    <p:extLst>
      <p:ext uri="{BB962C8B-B14F-4D97-AF65-F5344CB8AC3E}">
        <p14:creationId xmlns:p14="http://schemas.microsoft.com/office/powerpoint/2010/main" val="89109800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A6928A4-A0C3-4866-80C2-F1DC8D196B6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559667EB-D73A-492D-98C5-E0F938A6613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BEDFBA9-37E4-4953-A7C6-AEF44769C4D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044EB186-B886-4E2F-A77E-3D95AAE1901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lang="en-US" altLang="zh-CN" dirty="0"/>
              <a:t>►2.4</a:t>
            </a:r>
            <a:r>
              <a:rPr lang="zh-CN" altLang="en-US" dirty="0"/>
              <a:t>数据故事的应用</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6" name="矩形 5"/>
          <p:cNvSpPr/>
          <p:nvPr/>
        </p:nvSpPr>
        <p:spPr>
          <a:xfrm>
            <a:off x="1055440" y="2420888"/>
            <a:ext cx="4886454" cy="2554545"/>
          </a:xfrm>
          <a:prstGeom prst="rect">
            <a:avLst/>
          </a:prstGeom>
        </p:spPr>
        <p:txBody>
          <a:bodyPr wrap="square">
            <a:spAutoFit/>
          </a:bodyPr>
          <a:lstStyle/>
          <a:p>
            <a:r>
              <a:rPr lang="zh-CN" altLang="en-US" sz="2000" b="1" dirty="0" smtClean="0"/>
              <a:t>    数据</a:t>
            </a:r>
            <a:r>
              <a:rPr lang="zh-CN" altLang="en-US" sz="2000" b="1" dirty="0"/>
              <a:t>故事化不仅可以支持从数据中获取有价值的洞见，而且还可以将数据洞见进一步转化为用户行动。再如，以介绍皮靴为</a:t>
            </a:r>
            <a:r>
              <a:rPr lang="zh-CN" altLang="en-US" sz="2000" b="1" dirty="0" smtClean="0"/>
              <a:t>例，可以</a:t>
            </a:r>
            <a:r>
              <a:rPr lang="zh-CN" altLang="en-US" sz="2000" b="1" dirty="0"/>
              <a:t>分别用数据（事实）和故事两种不同版本描述了皮靴，但对于多数人而言，故事版本会更加令人难忘、更有说服力、更容易被重述和更容易变成用户行为（如购买行为）。</a:t>
            </a:r>
            <a:endParaRPr lang="zh-CN" altLang="en-US" sz="2000" dirty="0"/>
          </a:p>
        </p:txBody>
      </p:sp>
      <p:pic>
        <p:nvPicPr>
          <p:cNvPr id="8" name="图片 7" descr="QR 代码&#10;&#10;描述已自动生成"/>
          <p:cNvPicPr/>
          <p:nvPr/>
        </p:nvPicPr>
        <p:blipFill>
          <a:blip r:embed="rId3" cstate="print">
            <a:extLst>
              <a:ext uri="{28A0092B-C50C-407E-A947-70E740481C1C}">
                <a14:useLocalDpi xmlns:a14="http://schemas.microsoft.com/office/drawing/2010/main" val="0"/>
              </a:ext>
            </a:extLst>
          </a:blip>
          <a:stretch>
            <a:fillRect/>
          </a:stretch>
        </p:blipFill>
        <p:spPr>
          <a:xfrm>
            <a:off x="6672064" y="1340768"/>
            <a:ext cx="4572000" cy="5043170"/>
          </a:xfrm>
          <a:prstGeom prst="rect">
            <a:avLst/>
          </a:prstGeom>
        </p:spPr>
      </p:pic>
      <p:sp>
        <p:nvSpPr>
          <p:cNvPr id="9" name="标题 1"/>
          <p:cNvSpPr>
            <a:spLocks noGrp="1"/>
          </p:cNvSpPr>
          <p:nvPr>
            <p:ph type="title"/>
          </p:nvPr>
        </p:nvSpPr>
        <p:spPr>
          <a:xfrm>
            <a:off x="397933" y="392510"/>
            <a:ext cx="10666619" cy="821913"/>
          </a:xfrm>
        </p:spPr>
        <p:txBody>
          <a:bodyPr/>
          <a:lstStyle/>
          <a:p>
            <a:r>
              <a:rPr lang="zh-CN" altLang="en-US" b="1" dirty="0" smtClean="0"/>
              <a:t>推动</a:t>
            </a:r>
            <a:r>
              <a:rPr lang="zh-CN" altLang="en-US" b="1" dirty="0"/>
              <a:t>数据</a:t>
            </a:r>
            <a:r>
              <a:rPr lang="en-US" altLang="zh-CN" b="1" dirty="0"/>
              <a:t>-</a:t>
            </a:r>
            <a:r>
              <a:rPr lang="zh-CN" altLang="en-US" b="1" dirty="0"/>
              <a:t>洞见</a:t>
            </a:r>
            <a:r>
              <a:rPr lang="en-US" altLang="zh-CN" b="1" dirty="0"/>
              <a:t>-</a:t>
            </a:r>
            <a:r>
              <a:rPr lang="zh-CN" altLang="en-US" b="1" dirty="0"/>
              <a:t>用户行动的转换</a:t>
            </a:r>
            <a:endParaRPr lang="en-US" altLang="zh-CN" b="1" dirty="0"/>
          </a:p>
        </p:txBody>
      </p:sp>
      <p:sp>
        <p:nvSpPr>
          <p:cNvPr id="10" name="矩形 9"/>
          <p:cNvSpPr/>
          <p:nvPr/>
        </p:nvSpPr>
        <p:spPr>
          <a:xfrm>
            <a:off x="798367" y="5737607"/>
            <a:ext cx="5400600" cy="646331"/>
          </a:xfrm>
          <a:prstGeom prst="rect">
            <a:avLst/>
          </a:prstGeom>
        </p:spPr>
        <p:txBody>
          <a:bodyPr wrap="square">
            <a:spAutoFit/>
          </a:bodyPr>
          <a:lstStyle/>
          <a:p>
            <a:pPr algn="ctr"/>
            <a:r>
              <a:rPr lang="zh-CN" altLang="en-US" dirty="0">
                <a:solidFill>
                  <a:srgbClr val="3D464D"/>
                </a:solidFill>
                <a:latin typeface="Pingfang SC"/>
              </a:rPr>
              <a:t>数据与故事的对比</a:t>
            </a:r>
            <a:r>
              <a:rPr lang="en-US" altLang="zh-CN" dirty="0">
                <a:solidFill>
                  <a:srgbClr val="3D464D"/>
                </a:solidFill>
                <a:latin typeface="Pingfang SC"/>
              </a:rPr>
              <a:t>——</a:t>
            </a:r>
            <a:r>
              <a:rPr lang="zh-CN" altLang="en-US" dirty="0">
                <a:solidFill>
                  <a:srgbClr val="3D464D"/>
                </a:solidFill>
                <a:latin typeface="Pingfang SC"/>
              </a:rPr>
              <a:t>以介绍皮靴为例</a:t>
            </a:r>
          </a:p>
          <a:p>
            <a:pPr algn="ctr"/>
            <a:r>
              <a:rPr lang="zh-CN" altLang="en-US" dirty="0">
                <a:solidFill>
                  <a:srgbClr val="3D464D"/>
                </a:solidFill>
                <a:latin typeface="Pingfang SC"/>
              </a:rPr>
              <a:t>（</a:t>
            </a:r>
            <a:r>
              <a:rPr lang="en-GB" altLang="zh-CN" dirty="0" err="1">
                <a:solidFill>
                  <a:srgbClr val="3D464D"/>
                </a:solidFill>
                <a:latin typeface="Pingfang SC"/>
              </a:rPr>
              <a:t>Aaker</a:t>
            </a:r>
            <a:r>
              <a:rPr lang="en-GB" altLang="zh-CN" dirty="0">
                <a:solidFill>
                  <a:srgbClr val="3D464D"/>
                </a:solidFill>
                <a:latin typeface="Pingfang SC"/>
              </a:rPr>
              <a:t>, D., &amp; </a:t>
            </a:r>
            <a:r>
              <a:rPr lang="en-GB" altLang="zh-CN" dirty="0" err="1">
                <a:solidFill>
                  <a:srgbClr val="3D464D"/>
                </a:solidFill>
                <a:latin typeface="Pingfang SC"/>
              </a:rPr>
              <a:t>Aaker</a:t>
            </a:r>
            <a:r>
              <a:rPr lang="en-GB" altLang="zh-CN" dirty="0">
                <a:solidFill>
                  <a:srgbClr val="3D464D"/>
                </a:solidFill>
                <a:latin typeface="Pingfang SC"/>
              </a:rPr>
              <a:t>, J. L.</a:t>
            </a:r>
            <a:r>
              <a:rPr lang="zh-CN" altLang="en-GB" dirty="0">
                <a:solidFill>
                  <a:srgbClr val="3D464D"/>
                </a:solidFill>
                <a:latin typeface="Pingfang SC"/>
              </a:rPr>
              <a:t>，</a:t>
            </a:r>
            <a:r>
              <a:rPr lang="en-GB" altLang="zh-CN" dirty="0">
                <a:solidFill>
                  <a:srgbClr val="3D464D"/>
                </a:solidFill>
                <a:latin typeface="Pingfang SC"/>
              </a:rPr>
              <a:t>2016)</a:t>
            </a:r>
          </a:p>
        </p:txBody>
      </p:sp>
    </p:spTree>
    <p:extLst>
      <p:ext uri="{BB962C8B-B14F-4D97-AF65-F5344CB8AC3E}">
        <p14:creationId xmlns:p14="http://schemas.microsoft.com/office/powerpoint/2010/main" val="2036701172"/>
      </p:ext>
    </p:extLst>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2254329" y="650898"/>
            <a:ext cx="7210235" cy="821913"/>
          </a:xfrm>
        </p:spPr>
        <p:txBody>
          <a:bodyPr/>
          <a:lstStyle/>
          <a:p>
            <a:r>
              <a:rPr lang="zh-CN" altLang="en-US" dirty="0"/>
              <a:t>主要内容</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739019645"/>
              </p:ext>
            </p:extLst>
          </p:nvPr>
        </p:nvGraphicFramePr>
        <p:xfrm>
          <a:off x="1199456" y="2204864"/>
          <a:ext cx="9171632" cy="3482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436" name="文本占位符 4"/>
          <p:cNvSpPr>
            <a:spLocks noGrp="1"/>
          </p:cNvSpPr>
          <p:nvPr>
            <p:ph type="body" sz="quarter" idx="13"/>
          </p:nvPr>
        </p:nvSpPr>
        <p:spPr>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2" name="文本占位符 1"/>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目录</a:t>
            </a:r>
          </a:p>
        </p:txBody>
      </p:sp>
    </p:spTree>
    <p:extLst>
      <p:ext uri="{BB962C8B-B14F-4D97-AF65-F5344CB8AC3E}">
        <p14:creationId xmlns:p14="http://schemas.microsoft.com/office/powerpoint/2010/main" val="2574068002"/>
      </p:ext>
    </p:extLst>
  </p:cSld>
  <p:clrMapOvr>
    <a:masterClrMapping/>
  </p:clrMapOvr>
  <p:transition>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lang="en-US" altLang="zh-CN" dirty="0"/>
              <a:t>►2.4</a:t>
            </a:r>
            <a:r>
              <a:rPr lang="zh-CN" altLang="en-US" dirty="0"/>
              <a:t>数据故事的应用</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9" name="标题 1"/>
          <p:cNvSpPr>
            <a:spLocks noGrp="1"/>
          </p:cNvSpPr>
          <p:nvPr>
            <p:ph type="title"/>
          </p:nvPr>
        </p:nvSpPr>
        <p:spPr>
          <a:xfrm>
            <a:off x="397933" y="392510"/>
            <a:ext cx="10666619" cy="821913"/>
          </a:xfrm>
        </p:spPr>
        <p:txBody>
          <a:bodyPr/>
          <a:lstStyle/>
          <a:p>
            <a:r>
              <a:rPr lang="zh-CN" altLang="en-US" b="1" dirty="0" smtClean="0"/>
              <a:t>推动</a:t>
            </a:r>
            <a:r>
              <a:rPr lang="zh-CN" altLang="en-US" b="1" dirty="0"/>
              <a:t>数据</a:t>
            </a:r>
            <a:r>
              <a:rPr lang="en-US" altLang="zh-CN" b="1" dirty="0"/>
              <a:t>-</a:t>
            </a:r>
            <a:r>
              <a:rPr lang="zh-CN" altLang="en-US" b="1" dirty="0"/>
              <a:t>洞见</a:t>
            </a:r>
            <a:r>
              <a:rPr lang="en-US" altLang="zh-CN" b="1" dirty="0"/>
              <a:t>-</a:t>
            </a:r>
            <a:r>
              <a:rPr lang="zh-CN" altLang="en-US" b="1" dirty="0"/>
              <a:t>用户行动的转换</a:t>
            </a:r>
            <a:endParaRPr lang="en-US" altLang="zh-CN" b="1" dirty="0"/>
          </a:p>
        </p:txBody>
      </p:sp>
      <p:grpSp>
        <p:nvGrpSpPr>
          <p:cNvPr id="12" name="组合 11"/>
          <p:cNvGrpSpPr/>
          <p:nvPr/>
        </p:nvGrpSpPr>
        <p:grpSpPr>
          <a:xfrm>
            <a:off x="2208245" y="2204864"/>
            <a:ext cx="7452828" cy="2726702"/>
            <a:chOff x="0" y="289008"/>
            <a:chExt cx="9289032" cy="988905"/>
          </a:xfrm>
        </p:grpSpPr>
        <p:sp>
          <p:nvSpPr>
            <p:cNvPr id="13" name="圆角矩形 12"/>
            <p:cNvSpPr/>
            <p:nvPr/>
          </p:nvSpPr>
          <p:spPr>
            <a:xfrm>
              <a:off x="0" y="289008"/>
              <a:ext cx="9289032" cy="98890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4" name="圆角矩形 4"/>
            <p:cNvSpPr txBox="1"/>
            <p:nvPr/>
          </p:nvSpPr>
          <p:spPr>
            <a:xfrm>
              <a:off x="60980" y="365051"/>
              <a:ext cx="9192484" cy="8368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defTabSz="755650">
                <a:lnSpc>
                  <a:spcPct val="90000"/>
                </a:lnSpc>
                <a:spcAft>
                  <a:spcPct val="35000"/>
                </a:spcAft>
              </a:pPr>
              <a:r>
                <a:rPr lang="zh-CN" altLang="en-US" sz="2400" b="1" dirty="0"/>
                <a:t>几千年来，人类说服他人的首选方式始终没有变化</a:t>
              </a:r>
              <a:r>
                <a:rPr lang="en-US" altLang="zh-CN" sz="2400" b="1" dirty="0"/>
                <a:t>——</a:t>
              </a:r>
              <a:r>
                <a:rPr lang="zh-CN" altLang="en-US" sz="2400" b="1" dirty="0"/>
                <a:t>故事化。很多人误以为议论文才是说服他人的最好模式。其实，故事在说服他人中的应用更为普遍。</a:t>
              </a:r>
              <a:endParaRPr lang="zh-CN" sz="2400" kern="1200" dirty="0"/>
            </a:p>
          </p:txBody>
        </p:sp>
      </p:grpSp>
    </p:spTree>
    <p:extLst>
      <p:ext uri="{BB962C8B-B14F-4D97-AF65-F5344CB8AC3E}">
        <p14:creationId xmlns:p14="http://schemas.microsoft.com/office/powerpoint/2010/main" val="1976625291"/>
      </p:ext>
    </p:extLst>
  </p:cSld>
  <p:clrMapOvr>
    <a:masterClrMapping/>
  </p:clrMapOvr>
  <p:transition>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lang="en-US" altLang="zh-CN" dirty="0"/>
              <a:t>►2.4</a:t>
            </a:r>
            <a:r>
              <a:rPr lang="zh-CN" altLang="en-US" dirty="0"/>
              <a:t>数据故事的应用</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9" name="标题 1"/>
          <p:cNvSpPr>
            <a:spLocks noGrp="1"/>
          </p:cNvSpPr>
          <p:nvPr>
            <p:ph type="title"/>
          </p:nvPr>
        </p:nvSpPr>
        <p:spPr>
          <a:xfrm>
            <a:off x="397933" y="392510"/>
            <a:ext cx="10666619" cy="821913"/>
          </a:xfrm>
        </p:spPr>
        <p:txBody>
          <a:bodyPr/>
          <a:lstStyle/>
          <a:p>
            <a:r>
              <a:rPr lang="zh-CN" altLang="en-US" b="1" dirty="0" smtClean="0"/>
              <a:t>数据</a:t>
            </a:r>
            <a:r>
              <a:rPr lang="zh-CN" altLang="en-US" b="1" dirty="0"/>
              <a:t>新闻及数据产品开发</a:t>
            </a:r>
            <a:endParaRPr lang="en-US" altLang="zh-CN" b="1" dirty="0"/>
          </a:p>
        </p:txBody>
      </p:sp>
      <p:grpSp>
        <p:nvGrpSpPr>
          <p:cNvPr id="12" name="组合 11"/>
          <p:cNvGrpSpPr/>
          <p:nvPr/>
        </p:nvGrpSpPr>
        <p:grpSpPr>
          <a:xfrm>
            <a:off x="1343472" y="1772816"/>
            <a:ext cx="9361040" cy="3384376"/>
            <a:chOff x="0" y="289008"/>
            <a:chExt cx="9289032" cy="988905"/>
          </a:xfrm>
        </p:grpSpPr>
        <p:sp>
          <p:nvSpPr>
            <p:cNvPr id="13" name="圆角矩形 12"/>
            <p:cNvSpPr/>
            <p:nvPr/>
          </p:nvSpPr>
          <p:spPr>
            <a:xfrm>
              <a:off x="0" y="289008"/>
              <a:ext cx="9289032" cy="988905"/>
            </a:xfrm>
            <a:prstGeom prst="roundRect">
              <a:avLst/>
            </a:prstGeom>
            <a:solidFill>
              <a:schemeClr val="accent6"/>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4" name="圆角矩形 4"/>
            <p:cNvSpPr txBox="1"/>
            <p:nvPr/>
          </p:nvSpPr>
          <p:spPr>
            <a:xfrm>
              <a:off x="60980" y="365051"/>
              <a:ext cx="9192484" cy="8368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defTabSz="755650">
                <a:lnSpc>
                  <a:spcPct val="90000"/>
                </a:lnSpc>
                <a:spcAft>
                  <a:spcPct val="35000"/>
                </a:spcAft>
              </a:pPr>
              <a:r>
                <a:rPr lang="zh-CN" altLang="en-US" sz="2000" b="1" dirty="0" smtClean="0"/>
                <a:t>数据</a:t>
              </a:r>
              <a:r>
                <a:rPr lang="zh-CN" altLang="en-US" sz="2000" b="1" dirty="0"/>
                <a:t>故事将成为包括数据新闻在内的数据产品的重要技术手段</a:t>
              </a:r>
              <a:r>
                <a:rPr lang="zh-CN" altLang="en-US" sz="2000" b="1" dirty="0" smtClean="0"/>
                <a:t>。</a:t>
              </a:r>
              <a:endParaRPr lang="en-US" altLang="zh-CN" sz="2000" b="1" dirty="0" smtClean="0"/>
            </a:p>
            <a:p>
              <a:pPr lvl="0" defTabSz="755650">
                <a:lnSpc>
                  <a:spcPct val="90000"/>
                </a:lnSpc>
                <a:spcAft>
                  <a:spcPct val="35000"/>
                </a:spcAft>
              </a:pPr>
              <a:r>
                <a:rPr lang="zh-CN" altLang="en-US" sz="2000" b="1" dirty="0" smtClean="0"/>
                <a:t>根据</a:t>
              </a:r>
              <a:r>
                <a:rPr lang="zh-CN" altLang="en-US" sz="2000" b="1" dirty="0"/>
                <a:t>路透社新闻研究所 </a:t>
              </a:r>
              <a:r>
                <a:rPr lang="en-US" altLang="zh-CN" sz="2000" b="1" dirty="0"/>
                <a:t>2018 </a:t>
              </a:r>
              <a:r>
                <a:rPr lang="zh-CN" altLang="en-US" sz="2000" b="1" dirty="0"/>
                <a:t>年的一份报告，在全球范围内，对近 </a:t>
              </a:r>
              <a:r>
                <a:rPr lang="en-US" altLang="zh-CN" sz="2000" b="1" dirty="0"/>
                <a:t>200 </a:t>
              </a:r>
              <a:r>
                <a:rPr lang="zh-CN" altLang="en-US" sz="2000" b="1" dirty="0"/>
                <a:t>名顶级编辑、首席执行官和数字领导者的调查显示，近</a:t>
              </a:r>
              <a:r>
                <a:rPr lang="en-US" altLang="zh-CN" sz="2000" b="1" dirty="0"/>
                <a:t>3/4</a:t>
              </a:r>
              <a:r>
                <a:rPr lang="zh-CN" altLang="en-US" sz="2000" b="1" dirty="0"/>
                <a:t>的受访者已经在使用人工智能</a:t>
              </a:r>
              <a:r>
                <a:rPr lang="zh-CN" altLang="en-US" sz="2000" b="1" dirty="0" smtClean="0"/>
                <a:t>。</a:t>
              </a:r>
              <a:endParaRPr lang="en-US" altLang="zh-CN" sz="2000" b="1" dirty="0" smtClean="0"/>
            </a:p>
            <a:p>
              <a:pPr lvl="0" defTabSz="755650">
                <a:lnSpc>
                  <a:spcPct val="90000"/>
                </a:lnSpc>
                <a:spcAft>
                  <a:spcPct val="35000"/>
                </a:spcAft>
              </a:pPr>
              <a:r>
                <a:rPr lang="zh-CN" altLang="en-US" sz="2000" b="1" dirty="0" smtClean="0"/>
                <a:t>数据</a:t>
              </a:r>
              <a:r>
                <a:rPr lang="zh-CN" altLang="en-US" sz="2000" b="1" dirty="0"/>
                <a:t>故事是人工智能技术在数据新闻和数据产品开发中的应用的主要实现手段。根据纽约时报的报道，截止至</a:t>
              </a:r>
              <a:r>
                <a:rPr lang="en-US" altLang="zh-CN" sz="2000" b="1" dirty="0"/>
                <a:t>2019</a:t>
              </a:r>
              <a:r>
                <a:rPr lang="zh-CN" altLang="en-US" sz="2000" b="1" dirty="0"/>
                <a:t>年</a:t>
              </a:r>
              <a:r>
                <a:rPr lang="en-US" altLang="zh-CN" sz="2000" b="1" dirty="0"/>
                <a:t>2</a:t>
              </a:r>
              <a:r>
                <a:rPr lang="zh-CN" altLang="en-US" sz="2000" b="1" dirty="0"/>
                <a:t>月，彭博新闻（</a:t>
              </a:r>
              <a:r>
                <a:rPr lang="en-US" altLang="zh-CN" sz="2000" b="1" dirty="0"/>
                <a:t>Bloomberg News</a:t>
              </a:r>
              <a:r>
                <a:rPr lang="zh-CN" altLang="en-US" sz="2000" b="1" dirty="0"/>
                <a:t>）发布的</a:t>
              </a:r>
              <a:r>
                <a:rPr lang="en-US" altLang="zh-CN" sz="2000" b="1" dirty="0"/>
                <a:t>1/3</a:t>
              </a:r>
              <a:r>
                <a:rPr lang="zh-CN" altLang="en-US" sz="2000" b="1" dirty="0"/>
                <a:t>左右的内容已经使用某种形式的自动化技术</a:t>
              </a:r>
              <a:r>
                <a:rPr lang="zh-CN" altLang="en-US" sz="2000" b="1" dirty="0" smtClean="0"/>
                <a:t>。</a:t>
              </a:r>
              <a:endParaRPr lang="en-US" altLang="zh-CN" sz="2000" b="1" dirty="0" smtClean="0"/>
            </a:p>
            <a:p>
              <a:pPr lvl="0" defTabSz="755650">
                <a:lnSpc>
                  <a:spcPct val="90000"/>
                </a:lnSpc>
                <a:spcAft>
                  <a:spcPct val="35000"/>
                </a:spcAft>
              </a:pPr>
              <a:r>
                <a:rPr lang="zh-CN" altLang="en-US" sz="2000" b="1" dirty="0" smtClean="0"/>
                <a:t>该</a:t>
              </a:r>
              <a:r>
                <a:rPr lang="zh-CN" altLang="en-US" sz="2000" b="1" dirty="0"/>
                <a:t>公司使用一款名为 </a:t>
              </a:r>
              <a:r>
                <a:rPr lang="en-US" altLang="zh-CN" sz="2000" b="1" dirty="0"/>
                <a:t>Cyborg</a:t>
              </a:r>
              <a:r>
                <a:rPr lang="zh-CN" altLang="en-US" sz="2000" b="1" dirty="0"/>
                <a:t>的自动化编写新闻工具，能够帮助记者在每个季度撰写数千篇关于公司收益报告的文章。</a:t>
              </a:r>
              <a:endParaRPr lang="zh-CN" sz="2000" kern="1200" dirty="0"/>
            </a:p>
          </p:txBody>
        </p:sp>
      </p:grpSp>
    </p:spTree>
    <p:extLst>
      <p:ext uri="{BB962C8B-B14F-4D97-AF65-F5344CB8AC3E}">
        <p14:creationId xmlns:p14="http://schemas.microsoft.com/office/powerpoint/2010/main" val="2736222553"/>
      </p:ext>
    </p:extLst>
  </p:cSld>
  <p:clrMapOvr>
    <a:masterClrMapping/>
  </p:clrMapOvr>
  <p:transition>
    <p:blinds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lang="en-US" altLang="zh-CN" dirty="0"/>
              <a:t>►2.4</a:t>
            </a:r>
            <a:r>
              <a:rPr lang="zh-CN" altLang="en-US" dirty="0"/>
              <a:t>数据故事的应用</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9" name="标题 1"/>
          <p:cNvSpPr>
            <a:spLocks noGrp="1"/>
          </p:cNvSpPr>
          <p:nvPr>
            <p:ph type="title"/>
          </p:nvPr>
        </p:nvSpPr>
        <p:spPr>
          <a:xfrm>
            <a:off x="397933" y="392510"/>
            <a:ext cx="10666619" cy="821913"/>
          </a:xfrm>
        </p:spPr>
        <p:txBody>
          <a:bodyPr/>
          <a:lstStyle/>
          <a:p>
            <a:r>
              <a:rPr lang="zh-CN" altLang="en-US" b="1" dirty="0" smtClean="0"/>
              <a:t>数据</a:t>
            </a:r>
            <a:r>
              <a:rPr lang="zh-CN" altLang="en-US" b="1" dirty="0"/>
              <a:t>新闻及数据产品开发</a:t>
            </a:r>
            <a:endParaRPr lang="en-US" altLang="zh-CN" b="1" dirty="0"/>
          </a:p>
        </p:txBody>
      </p:sp>
      <p:grpSp>
        <p:nvGrpSpPr>
          <p:cNvPr id="12" name="组合 11"/>
          <p:cNvGrpSpPr/>
          <p:nvPr/>
        </p:nvGrpSpPr>
        <p:grpSpPr>
          <a:xfrm>
            <a:off x="402832" y="1700808"/>
            <a:ext cx="4829071" cy="3384376"/>
            <a:chOff x="0" y="289008"/>
            <a:chExt cx="9289032" cy="988905"/>
          </a:xfrm>
          <a:solidFill>
            <a:srgbClr val="0070C0"/>
          </a:solidFill>
        </p:grpSpPr>
        <p:sp>
          <p:nvSpPr>
            <p:cNvPr id="13" name="圆角矩形 12"/>
            <p:cNvSpPr/>
            <p:nvPr/>
          </p:nvSpPr>
          <p:spPr>
            <a:xfrm>
              <a:off x="0" y="289008"/>
              <a:ext cx="9289032" cy="988905"/>
            </a:xfrm>
            <a:prstGeom prst="roundRect">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4" name="圆角矩形 4"/>
            <p:cNvSpPr txBox="1"/>
            <p:nvPr/>
          </p:nvSpPr>
          <p:spPr>
            <a:xfrm>
              <a:off x="60980" y="365051"/>
              <a:ext cx="9192484" cy="83681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defTabSz="755650">
                <a:lnSpc>
                  <a:spcPct val="90000"/>
                </a:lnSpc>
                <a:spcAft>
                  <a:spcPct val="35000"/>
                </a:spcAft>
              </a:pPr>
              <a:r>
                <a:rPr lang="zh-CN" altLang="en-US" sz="2000" b="1" dirty="0"/>
                <a:t>近年来，计算机自动生成的新闻或计算机辅助生成的新闻成为数据新闻的主要趋势之一</a:t>
              </a:r>
              <a:r>
                <a:rPr lang="zh-CN" altLang="en-US" sz="2000" b="1" dirty="0" smtClean="0"/>
                <a:t>。</a:t>
              </a:r>
              <a:endParaRPr lang="en-US" altLang="zh-CN" sz="2000" b="1" dirty="0" smtClean="0"/>
            </a:p>
            <a:p>
              <a:pPr lvl="0" defTabSz="755650">
                <a:lnSpc>
                  <a:spcPct val="90000"/>
                </a:lnSpc>
                <a:spcAft>
                  <a:spcPct val="35000"/>
                </a:spcAft>
              </a:pPr>
              <a:r>
                <a:rPr lang="zh-CN" altLang="en-US" sz="2000" b="1" dirty="0" smtClean="0"/>
                <a:t>图对比</a:t>
              </a:r>
              <a:r>
                <a:rPr lang="zh-CN" altLang="en-US" sz="2000" b="1" dirty="0"/>
                <a:t>了人类撰写的</a:t>
              </a:r>
              <a:r>
                <a:rPr lang="en-US" altLang="zh-CN" sz="2000" b="1" dirty="0"/>
                <a:t>Fox</a:t>
              </a:r>
              <a:r>
                <a:rPr lang="zh-CN" altLang="en-US" sz="2000" b="1" dirty="0"/>
                <a:t>新闻与基于语言模型</a:t>
              </a:r>
              <a:r>
                <a:rPr lang="en-US" altLang="zh-CN" sz="2000" b="1" dirty="0"/>
                <a:t>GPT2</a:t>
              </a:r>
              <a:r>
                <a:rPr lang="zh-CN" altLang="en-US" sz="2000" b="1" dirty="0"/>
                <a:t>自动生成的</a:t>
              </a:r>
              <a:r>
                <a:rPr lang="en-US" altLang="zh-CN" sz="2000" b="1" dirty="0" err="1"/>
                <a:t>Monok</a:t>
              </a:r>
              <a:r>
                <a:rPr lang="zh-CN" altLang="en-US" sz="2000" b="1" dirty="0"/>
                <a:t>新闻，其中红色和紫色更多，更人性化。</a:t>
              </a:r>
              <a:endParaRPr lang="zh-CN" sz="2000" kern="1200" dirty="0"/>
            </a:p>
          </p:txBody>
        </p:sp>
      </p:grpSp>
      <p:pic>
        <p:nvPicPr>
          <p:cNvPr id="8" name="图片 7" descr="应用程序&#10;&#10;描述已自动生成"/>
          <p:cNvPicPr/>
          <p:nvPr/>
        </p:nvPicPr>
        <p:blipFill>
          <a:blip r:embed="rId3" cstate="print">
            <a:extLst>
              <a:ext uri="{28A0092B-C50C-407E-A947-70E740481C1C}">
                <a14:useLocalDpi xmlns:a14="http://schemas.microsoft.com/office/drawing/2010/main" val="0"/>
              </a:ext>
            </a:extLst>
          </a:blip>
          <a:stretch>
            <a:fillRect/>
          </a:stretch>
        </p:blipFill>
        <p:spPr>
          <a:xfrm>
            <a:off x="5458752" y="1124744"/>
            <a:ext cx="5274310" cy="5443855"/>
          </a:xfrm>
          <a:prstGeom prst="rect">
            <a:avLst/>
          </a:prstGeom>
        </p:spPr>
      </p:pic>
      <p:sp>
        <p:nvSpPr>
          <p:cNvPr id="10" name="矩形 9"/>
          <p:cNvSpPr/>
          <p:nvPr/>
        </p:nvSpPr>
        <p:spPr>
          <a:xfrm>
            <a:off x="123673" y="5729225"/>
            <a:ext cx="5400600" cy="646331"/>
          </a:xfrm>
          <a:prstGeom prst="rect">
            <a:avLst/>
          </a:prstGeom>
        </p:spPr>
        <p:txBody>
          <a:bodyPr wrap="square">
            <a:spAutoFit/>
          </a:bodyPr>
          <a:lstStyle/>
          <a:p>
            <a:pPr algn="ctr"/>
            <a:r>
              <a:rPr lang="zh-CN" altLang="en-US" dirty="0">
                <a:solidFill>
                  <a:srgbClr val="3D464D"/>
                </a:solidFill>
                <a:latin typeface="Pingfang SC"/>
              </a:rPr>
              <a:t>人类撰写的新闻与基于</a:t>
            </a:r>
            <a:r>
              <a:rPr lang="en-US" altLang="zh-CN" dirty="0">
                <a:solidFill>
                  <a:srgbClr val="3D464D"/>
                </a:solidFill>
                <a:latin typeface="Pingfang SC"/>
              </a:rPr>
              <a:t>GPT-2</a:t>
            </a:r>
            <a:r>
              <a:rPr lang="zh-CN" altLang="en-US" dirty="0">
                <a:solidFill>
                  <a:srgbClr val="3D464D"/>
                </a:solidFill>
                <a:latin typeface="Pingfang SC"/>
              </a:rPr>
              <a:t>自动生成的新闻的对比</a:t>
            </a:r>
          </a:p>
          <a:p>
            <a:pPr algn="ctr"/>
            <a:r>
              <a:rPr lang="zh-CN" altLang="en-US" dirty="0">
                <a:solidFill>
                  <a:srgbClr val="3D464D"/>
                </a:solidFill>
                <a:latin typeface="Pingfang SC"/>
              </a:rPr>
              <a:t>（图片来源：</a:t>
            </a:r>
            <a:r>
              <a:rPr lang="en-US" altLang="zh-CN" dirty="0">
                <a:solidFill>
                  <a:srgbClr val="3D464D"/>
                </a:solidFill>
                <a:latin typeface="Pingfang SC"/>
              </a:rPr>
              <a:t>Anya </a:t>
            </a:r>
            <a:r>
              <a:rPr lang="en-US" altLang="zh-CN" dirty="0" err="1">
                <a:solidFill>
                  <a:srgbClr val="3D464D"/>
                </a:solidFill>
                <a:latin typeface="Pingfang SC"/>
              </a:rPr>
              <a:t>Belz</a:t>
            </a:r>
            <a:r>
              <a:rPr lang="zh-CN" altLang="en-US" dirty="0">
                <a:solidFill>
                  <a:srgbClr val="3D464D"/>
                </a:solidFill>
                <a:latin typeface="Pingfang SC"/>
              </a:rPr>
              <a:t>，</a:t>
            </a:r>
            <a:r>
              <a:rPr lang="en-US" altLang="zh-CN" dirty="0">
                <a:solidFill>
                  <a:srgbClr val="3D464D"/>
                </a:solidFill>
                <a:latin typeface="Pingfang SC"/>
              </a:rPr>
              <a:t>2019</a:t>
            </a:r>
            <a:r>
              <a:rPr lang="zh-CN" altLang="en-US" dirty="0">
                <a:solidFill>
                  <a:srgbClr val="3D464D"/>
                </a:solidFill>
                <a:latin typeface="Pingfang SC"/>
              </a:rPr>
              <a:t>）</a:t>
            </a:r>
          </a:p>
        </p:txBody>
      </p:sp>
    </p:spTree>
    <p:extLst>
      <p:ext uri="{BB962C8B-B14F-4D97-AF65-F5344CB8AC3E}">
        <p14:creationId xmlns:p14="http://schemas.microsoft.com/office/powerpoint/2010/main" val="1182731384"/>
      </p:ext>
    </p:extLst>
  </p:cSld>
  <p:clrMapOvr>
    <a:masterClrMapping/>
  </p:clrMapOvr>
  <p:transition>
    <p:blinds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pic>
        <p:nvPicPr>
          <p:cNvPr id="14" name="Picture 20" descr="thankyou">
            <a:extLst>
              <a:ext uri="{FF2B5EF4-FFF2-40B4-BE49-F238E27FC236}">
                <a16:creationId xmlns:a16="http://schemas.microsoft.com/office/drawing/2014/main" id="{772C0EA8-B7BA-44F6-9264-746CD44787F8}"/>
              </a:ext>
            </a:extLst>
          </p:cNvPr>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5" name="图片 14">
            <a:extLst>
              <a:ext uri="{FF2B5EF4-FFF2-40B4-BE49-F238E27FC236}">
                <a16:creationId xmlns:a16="http://schemas.microsoft.com/office/drawing/2014/main" id="{0260D4FD-7CDE-4CC7-99D2-D63AACBC9F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a:extLst>
              <a:ext uri="{FF2B5EF4-FFF2-40B4-BE49-F238E27FC236}">
                <a16:creationId xmlns:a16="http://schemas.microsoft.com/office/drawing/2014/main" id="{41523161-23BC-42F6-A937-FC978656EAD3}"/>
              </a:ext>
            </a:extLst>
          </p:cNvPr>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7" name="文本框 16">
            <a:extLst>
              <a:ext uri="{FF2B5EF4-FFF2-40B4-BE49-F238E27FC236}">
                <a16:creationId xmlns:a16="http://schemas.microsoft.com/office/drawing/2014/main" id="{198ABA2A-5D21-400A-8D27-072165B42AAD}"/>
              </a:ext>
            </a:extLst>
          </p:cNvPr>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8" name="文本框 17">
            <a:extLst>
              <a:ext uri="{FF2B5EF4-FFF2-40B4-BE49-F238E27FC236}">
                <a16:creationId xmlns:a16="http://schemas.microsoft.com/office/drawing/2014/main" id="{4A4FFE2B-583A-4DAE-9553-37A1C93449BC}"/>
              </a:ext>
            </a:extLst>
          </p:cNvPr>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19" name="文本框 18">
            <a:extLst>
              <a:ext uri="{FF2B5EF4-FFF2-40B4-BE49-F238E27FC236}">
                <a16:creationId xmlns:a16="http://schemas.microsoft.com/office/drawing/2014/main" id="{42CA064C-EB74-42DE-B908-D82AC2EC74FB}"/>
              </a:ext>
            </a:extLst>
          </p:cNvPr>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0" name="内容占位符 9">
            <a:extLst>
              <a:ext uri="{FF2B5EF4-FFF2-40B4-BE49-F238E27FC236}">
                <a16:creationId xmlns:a16="http://schemas.microsoft.com/office/drawing/2014/main" id="{F5343FD2-C718-4898-9591-E82881CBECF7}"/>
              </a:ext>
            </a:extLst>
          </p:cNvPr>
          <p:cNvGraphicFramePr>
            <a:graphicFrameLocks noGrp="1"/>
          </p:cNvGraphicFramePr>
          <p:nvPr>
            <p:ph idx="1"/>
            <p:extLst>
              <p:ext uri="{D42A27DB-BD31-4B8C-83A1-F6EECF244321}">
                <p14:modId xmlns:p14="http://schemas.microsoft.com/office/powerpoint/2010/main" val="2037301247"/>
              </p:ext>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图片 20">
            <a:extLst>
              <a:ext uri="{FF2B5EF4-FFF2-40B4-BE49-F238E27FC236}">
                <a16:creationId xmlns:a16="http://schemas.microsoft.com/office/drawing/2014/main" id="{F4ECFF00-9FFD-40EA-A875-9B2FFD43BBD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2" name="文本框 21">
            <a:extLst>
              <a:ext uri="{FF2B5EF4-FFF2-40B4-BE49-F238E27FC236}">
                <a16:creationId xmlns:a16="http://schemas.microsoft.com/office/drawing/2014/main" id="{FD93B8D2-ED47-45CB-92B4-BA018587E363}"/>
              </a:ext>
            </a:extLst>
          </p:cNvPr>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
        <p:nvSpPr>
          <p:cNvPr id="2" name="文本框 1">
            <a:extLst>
              <a:ext uri="{FF2B5EF4-FFF2-40B4-BE49-F238E27FC236}">
                <a16:creationId xmlns:a16="http://schemas.microsoft.com/office/drawing/2014/main" id="{6EC1E143-4E46-457F-8862-189E91FFD9EE}"/>
              </a:ext>
            </a:extLst>
          </p:cNvPr>
          <p:cNvSpPr txBox="1"/>
          <p:nvPr/>
        </p:nvSpPr>
        <p:spPr>
          <a:xfrm>
            <a:off x="976918" y="4124484"/>
            <a:ext cx="1944216" cy="181588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lvl="0" rtl="0"/>
            <a:r>
              <a:rPr lang="zh-CN" altLang="en-US" sz="1400" dirty="0"/>
              <a:t>数据故事化</a:t>
            </a:r>
            <a:endParaRPr lang="en-US" altLang="zh-CN" sz="1400" dirty="0"/>
          </a:p>
          <a:p>
            <a:pPr lvl="0" rtl="0"/>
            <a:endParaRPr lang="en-US" altLang="zh-CN" sz="1400" dirty="0"/>
          </a:p>
          <a:p>
            <a:pPr lvl="0" rtl="0"/>
            <a:r>
              <a:rPr lang="zh-CN" altLang="zh-CN" sz="1400" dirty="0"/>
              <a:t>朝乐门</a:t>
            </a:r>
            <a:endParaRPr lang="en-US" altLang="zh-CN" sz="1400" dirty="0"/>
          </a:p>
          <a:p>
            <a:pPr lvl="0" rtl="0"/>
            <a:endParaRPr lang="en-US" altLang="zh-CN" sz="1400" dirty="0"/>
          </a:p>
          <a:p>
            <a:pPr lvl="0" rtl="0"/>
            <a:r>
              <a:rPr lang="zh-CN" altLang="en-US" sz="1400" dirty="0"/>
              <a:t>电子工业出版社</a:t>
            </a:r>
            <a:endParaRPr lang="en-US" altLang="zh-CN" sz="1400" dirty="0"/>
          </a:p>
          <a:p>
            <a:pPr lvl="0" rtl="0"/>
            <a:endParaRPr lang="en-US" altLang="zh-CN" sz="1400" dirty="0"/>
          </a:p>
          <a:p>
            <a:pPr lvl="0" rtl="0"/>
            <a:r>
              <a:rPr lang="en-US" altLang="zh-CN" sz="1400" dirty="0"/>
              <a:t>2022</a:t>
            </a:r>
            <a:endParaRPr lang="zh-CN" altLang="zh-CN" sz="1400" dirty="0"/>
          </a:p>
          <a:p>
            <a:endParaRPr lang="zh-CN" altLang="en-US" sz="1400" dirty="0"/>
          </a:p>
        </p:txBody>
      </p:sp>
      <p:sp>
        <p:nvSpPr>
          <p:cNvPr id="23"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Tree>
    <p:extLst>
      <p:ext uri="{BB962C8B-B14F-4D97-AF65-F5344CB8AC3E}">
        <p14:creationId xmlns:p14="http://schemas.microsoft.com/office/powerpoint/2010/main" val="659834923"/>
      </p:ext>
    </p:extLst>
  </p:cSld>
  <p:clrMapOvr>
    <a:masterClrMapping/>
  </p:clrMapOvr>
  <p:transition>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sz="4800" dirty="0" smtClean="0"/>
              <a:t>2.1</a:t>
            </a:r>
            <a:r>
              <a:rPr lang="zh-CN" altLang="en-US" sz="4800" dirty="0" smtClean="0"/>
              <a:t>数据故事的定义</a:t>
            </a:r>
            <a:endParaRPr lang="zh-CN" altLang="en-US" sz="4800" dirty="0"/>
          </a:p>
        </p:txBody>
      </p:sp>
      <p:sp>
        <p:nvSpPr>
          <p:cNvPr id="7" name="副标题 6"/>
          <p:cNvSpPr>
            <a:spLocks noGrp="1"/>
          </p:cNvSpPr>
          <p:nvPr>
            <p:ph type="subTitle" idx="1"/>
          </p:nvPr>
        </p:nvSpPr>
        <p:spPr>
          <a:xfrm>
            <a:off x="3935760" y="4077072"/>
            <a:ext cx="4320480" cy="1752600"/>
          </a:xfrm>
        </p:spPr>
        <p:txBody>
          <a:bodyPr/>
          <a:lstStyle/>
          <a:p>
            <a:endParaRPr lang="en-US" altLang="zh-CN" sz="2000" dirty="0">
              <a:solidFill>
                <a:schemeClr val="bg1">
                  <a:lumMod val="50000"/>
                </a:schemeClr>
              </a:solidFill>
            </a:endParaRPr>
          </a:p>
          <a:p>
            <a:r>
              <a:rPr lang="en-US" altLang="zh-CN" sz="2000" dirty="0" smtClean="0"/>
              <a:t>▼2.2</a:t>
            </a:r>
            <a:r>
              <a:rPr lang="zh-CN" altLang="en-US" sz="2000" dirty="0" smtClean="0"/>
              <a:t>数据故事的特征</a:t>
            </a:r>
            <a:endParaRPr lang="zh-CN" altLang="en-US" sz="2000" dirty="0"/>
          </a:p>
        </p:txBody>
      </p:sp>
    </p:spTree>
    <p:extLst>
      <p:ext uri="{BB962C8B-B14F-4D97-AF65-F5344CB8AC3E}">
        <p14:creationId xmlns:p14="http://schemas.microsoft.com/office/powerpoint/2010/main" val="1395000188"/>
      </p:ext>
    </p:extLst>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smtClean="0"/>
              <a:t>数据故事的定义</a:t>
            </a:r>
            <a:endParaRPr lang="en-US" altLang="zh-CN" b="1" dirty="0"/>
          </a:p>
        </p:txBody>
      </p:sp>
      <p:sp>
        <p:nvSpPr>
          <p:cNvPr id="2" name="文本占位符 1"/>
          <p:cNvSpPr>
            <a:spLocks noGrp="1"/>
          </p:cNvSpPr>
          <p:nvPr>
            <p:ph type="body" sz="quarter" idx="14"/>
          </p:nvPr>
        </p:nvSpPr>
        <p:spPr/>
        <p:txBody>
          <a:bodyPr/>
          <a:lstStyle/>
          <a:p>
            <a:r>
              <a:rPr lang="en-US" altLang="zh-CN" dirty="0" smtClean="0"/>
              <a:t>►2.1</a:t>
            </a:r>
            <a:r>
              <a:rPr lang="zh-CN" altLang="en-US" dirty="0" smtClean="0"/>
              <a:t>数据故事</a:t>
            </a:r>
            <a:r>
              <a:rPr lang="zh-CN" altLang="en-US" dirty="0"/>
              <a:t>的</a:t>
            </a:r>
            <a:r>
              <a:rPr lang="zh-CN" altLang="en-US" dirty="0" smtClean="0"/>
              <a:t>定义</a:t>
            </a:r>
            <a:endParaRPr lang="zh-CN" altLang="en-US" dirty="0"/>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grpSp>
        <p:nvGrpSpPr>
          <p:cNvPr id="9" name="组合 8"/>
          <p:cNvGrpSpPr/>
          <p:nvPr/>
        </p:nvGrpSpPr>
        <p:grpSpPr>
          <a:xfrm>
            <a:off x="1271464" y="2060848"/>
            <a:ext cx="8964996" cy="3453276"/>
            <a:chOff x="0" y="1916935"/>
            <a:chExt cx="5904656" cy="468000"/>
          </a:xfrm>
        </p:grpSpPr>
        <p:sp>
          <p:nvSpPr>
            <p:cNvPr id="12" name="圆角矩形 11"/>
            <p:cNvSpPr/>
            <p:nvPr/>
          </p:nvSpPr>
          <p:spPr>
            <a:xfrm>
              <a:off x="0" y="1916935"/>
              <a:ext cx="5904656" cy="468000"/>
            </a:xfrm>
            <a:prstGeom prst="roundRect">
              <a:avLst/>
            </a:prstGeom>
          </p:spPr>
          <p:style>
            <a:lnRef idx="2">
              <a:schemeClr val="lt1">
                <a:hueOff val="0"/>
                <a:satOff val="0"/>
                <a:lumOff val="0"/>
                <a:alphaOff val="0"/>
              </a:schemeClr>
            </a:lnRef>
            <a:fillRef idx="1">
              <a:schemeClr val="accent5">
                <a:hueOff val="-3676672"/>
                <a:satOff val="-5114"/>
                <a:lumOff val="-1961"/>
                <a:alphaOff val="0"/>
              </a:schemeClr>
            </a:fillRef>
            <a:effectRef idx="0">
              <a:schemeClr val="accent5">
                <a:hueOff val="-3676672"/>
                <a:satOff val="-5114"/>
                <a:lumOff val="-1961"/>
                <a:alphaOff val="0"/>
              </a:schemeClr>
            </a:effectRef>
            <a:fontRef idx="minor">
              <a:schemeClr val="lt1"/>
            </a:fontRef>
          </p:style>
        </p:sp>
        <p:sp>
          <p:nvSpPr>
            <p:cNvPr id="13" name="圆角矩形 4"/>
            <p:cNvSpPr txBox="1"/>
            <p:nvPr/>
          </p:nvSpPr>
          <p:spPr>
            <a:xfrm>
              <a:off x="22846" y="1935774"/>
              <a:ext cx="5858964" cy="4263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endParaRPr lang="zh-CN" altLang="en-US" sz="2400" dirty="0"/>
            </a:p>
            <a:p>
              <a:r>
                <a:rPr lang="zh-CN" altLang="en-US" sz="2400" dirty="0"/>
                <a:t>数据是一门科学，沟通它是一门艺术。 在分享数据见解时应用讲故事的原则撰写推荐并启发他人。</a:t>
              </a:r>
              <a:r>
                <a:rPr lang="en-US" altLang="zh-CN" sz="2400" dirty="0"/>
                <a:t>(</a:t>
              </a:r>
              <a:r>
                <a:rPr lang="en-GB" altLang="zh-CN" sz="2400" dirty="0"/>
                <a:t>Data is a science; communicating it is an art. Write a recommendation and inspire others by applying storytelling principles when sharing data insights.)</a:t>
              </a:r>
            </a:p>
            <a:p>
              <a:endParaRPr lang="en-GB" altLang="zh-CN" sz="2400" dirty="0"/>
            </a:p>
            <a:p>
              <a:pPr algn="r"/>
              <a:r>
                <a:rPr lang="en-GB" altLang="zh-CN" sz="2400" dirty="0"/>
                <a:t>——Duarte N.</a:t>
              </a:r>
              <a:r>
                <a:rPr lang="zh-CN" altLang="en-GB" sz="2400" dirty="0"/>
                <a:t>（</a:t>
              </a:r>
              <a:r>
                <a:rPr lang="zh-CN" altLang="en-US" sz="2400" dirty="0"/>
                <a:t>图书</a:t>
              </a:r>
              <a:r>
                <a:rPr lang="en-US" altLang="zh-CN" sz="2400" dirty="0"/>
                <a:t>《</a:t>
              </a:r>
              <a:r>
                <a:rPr lang="en-GB" altLang="zh-CN" sz="2400" dirty="0"/>
                <a:t>Data Story》</a:t>
              </a:r>
              <a:r>
                <a:rPr lang="zh-CN" altLang="en-US" sz="2400" dirty="0"/>
                <a:t>的作者）</a:t>
              </a:r>
            </a:p>
            <a:p>
              <a:endParaRPr lang="zh-CN" altLang="en-US" sz="2400" dirty="0"/>
            </a:p>
          </p:txBody>
        </p:sp>
      </p:grpSp>
    </p:spTree>
    <p:extLst>
      <p:ext uri="{BB962C8B-B14F-4D97-AF65-F5344CB8AC3E}">
        <p14:creationId xmlns:p14="http://schemas.microsoft.com/office/powerpoint/2010/main" val="408589021"/>
      </p:ext>
    </p:extLst>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数据与故事的联系</a:t>
            </a:r>
            <a:endParaRPr lang="en-US" altLang="zh-CN" b="1" dirty="0"/>
          </a:p>
        </p:txBody>
      </p:sp>
      <p:sp>
        <p:nvSpPr>
          <p:cNvPr id="2" name="文本占位符 1"/>
          <p:cNvSpPr>
            <a:spLocks noGrp="1"/>
          </p:cNvSpPr>
          <p:nvPr>
            <p:ph type="body" sz="quarter" idx="14"/>
          </p:nvPr>
        </p:nvSpPr>
        <p:spPr/>
        <p:txBody>
          <a:bodyPr/>
          <a:lstStyle/>
          <a:p>
            <a:r>
              <a:rPr lang="en-US" altLang="zh-CN" dirty="0"/>
              <a:t>►2.1</a:t>
            </a:r>
            <a:r>
              <a:rPr lang="zh-CN" altLang="en-US" dirty="0"/>
              <a:t>数据故事的定义</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pic>
        <p:nvPicPr>
          <p:cNvPr id="8" name="图片 7"/>
          <p:cNvPicPr/>
          <p:nvPr/>
        </p:nvPicPr>
        <p:blipFill>
          <a:blip r:embed="rId3"/>
          <a:stretch>
            <a:fillRect/>
          </a:stretch>
        </p:blipFill>
        <p:spPr>
          <a:xfrm>
            <a:off x="3359696" y="1700808"/>
            <a:ext cx="5400600" cy="3600400"/>
          </a:xfrm>
          <a:prstGeom prst="rect">
            <a:avLst/>
          </a:prstGeom>
        </p:spPr>
      </p:pic>
      <p:sp>
        <p:nvSpPr>
          <p:cNvPr id="13" name="矩形 12"/>
          <p:cNvSpPr/>
          <p:nvPr/>
        </p:nvSpPr>
        <p:spPr>
          <a:xfrm>
            <a:off x="3143672" y="5803109"/>
            <a:ext cx="5400600" cy="646331"/>
          </a:xfrm>
          <a:prstGeom prst="rect">
            <a:avLst/>
          </a:prstGeom>
        </p:spPr>
        <p:txBody>
          <a:bodyPr wrap="square">
            <a:spAutoFit/>
          </a:bodyPr>
          <a:lstStyle/>
          <a:p>
            <a:pPr algn="ctr"/>
            <a:r>
              <a:rPr lang="zh-CN" altLang="en-US" dirty="0">
                <a:solidFill>
                  <a:srgbClr val="3D464D"/>
                </a:solidFill>
                <a:latin typeface="Pingfang SC"/>
              </a:rPr>
              <a:t>数据与故事的区别</a:t>
            </a:r>
          </a:p>
          <a:p>
            <a:pPr algn="ctr"/>
            <a:r>
              <a:rPr lang="zh-CN" altLang="en-US" dirty="0">
                <a:solidFill>
                  <a:srgbClr val="3D464D"/>
                </a:solidFill>
                <a:latin typeface="Pingfang SC"/>
              </a:rPr>
              <a:t>（来源：</a:t>
            </a:r>
            <a:r>
              <a:rPr lang="en-US" altLang="zh-CN" dirty="0">
                <a:solidFill>
                  <a:srgbClr val="3D464D"/>
                </a:solidFill>
                <a:latin typeface="Pingfang SC"/>
              </a:rPr>
              <a:t>Duarte N.</a:t>
            </a:r>
            <a:r>
              <a:rPr lang="zh-CN" altLang="en-US" dirty="0">
                <a:solidFill>
                  <a:srgbClr val="3D464D"/>
                </a:solidFill>
                <a:latin typeface="Pingfang SC"/>
              </a:rPr>
              <a:t>，</a:t>
            </a:r>
            <a:r>
              <a:rPr lang="en-US" altLang="zh-CN" dirty="0">
                <a:solidFill>
                  <a:srgbClr val="3D464D"/>
                </a:solidFill>
                <a:latin typeface="Pingfang SC"/>
              </a:rPr>
              <a:t>2019</a:t>
            </a:r>
            <a:r>
              <a:rPr lang="zh-CN" altLang="en-US" dirty="0">
                <a:solidFill>
                  <a:srgbClr val="3D464D"/>
                </a:solidFill>
                <a:latin typeface="Pingfang SC"/>
              </a:rPr>
              <a:t>）</a:t>
            </a:r>
          </a:p>
        </p:txBody>
      </p:sp>
    </p:spTree>
    <p:extLst>
      <p:ext uri="{BB962C8B-B14F-4D97-AF65-F5344CB8AC3E}">
        <p14:creationId xmlns:p14="http://schemas.microsoft.com/office/powerpoint/2010/main" val="3454996413"/>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数据与故事的联系</a:t>
            </a:r>
            <a:endParaRPr lang="en-US" altLang="zh-CN" b="1"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4162813846"/>
              </p:ext>
            </p:extLst>
          </p:nvPr>
        </p:nvGraphicFramePr>
        <p:xfrm>
          <a:off x="1343472" y="1346285"/>
          <a:ext cx="9577064" cy="4301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4"/>
          </p:nvPr>
        </p:nvSpPr>
        <p:spPr/>
        <p:txBody>
          <a:bodyPr/>
          <a:lstStyle/>
          <a:p>
            <a:r>
              <a:rPr lang="en-US" altLang="zh-CN" dirty="0"/>
              <a:t>►2.1</a:t>
            </a:r>
            <a:r>
              <a:rPr lang="zh-CN" altLang="en-US" dirty="0"/>
              <a:t>数据故事的定义</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Tree>
    <p:extLst>
      <p:ext uri="{BB962C8B-B14F-4D97-AF65-F5344CB8AC3E}">
        <p14:creationId xmlns:p14="http://schemas.microsoft.com/office/powerpoint/2010/main" val="110357301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59667EB-D73A-492D-98C5-E0F938A661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数据与故事的联系</a:t>
            </a:r>
            <a:endParaRPr lang="en-US" altLang="zh-CN" b="1"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475654119"/>
              </p:ext>
            </p:extLst>
          </p:nvPr>
        </p:nvGraphicFramePr>
        <p:xfrm>
          <a:off x="1559496" y="1916832"/>
          <a:ext cx="8568952" cy="288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4"/>
          </p:nvPr>
        </p:nvSpPr>
        <p:spPr/>
        <p:txBody>
          <a:bodyPr/>
          <a:lstStyle/>
          <a:p>
            <a:r>
              <a:rPr lang="en-US" altLang="zh-CN" dirty="0"/>
              <a:t>►2.1</a:t>
            </a:r>
            <a:r>
              <a:rPr lang="zh-CN" altLang="en-US" dirty="0"/>
              <a:t>数据故事的定义</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Tree>
    <p:extLst>
      <p:ext uri="{BB962C8B-B14F-4D97-AF65-F5344CB8AC3E}">
        <p14:creationId xmlns:p14="http://schemas.microsoft.com/office/powerpoint/2010/main" val="95933563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59667EB-D73A-492D-98C5-E0F938A661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397933" y="392510"/>
            <a:ext cx="10666619" cy="821913"/>
          </a:xfrm>
        </p:spPr>
        <p:txBody>
          <a:bodyPr/>
          <a:lstStyle/>
          <a:p>
            <a:r>
              <a:rPr lang="zh-CN" altLang="en-US" b="1" dirty="0"/>
              <a:t>数据与故事的联系</a:t>
            </a:r>
            <a:endParaRPr lang="en-US" altLang="zh-CN" b="1" dirty="0"/>
          </a:p>
        </p:txBody>
      </p:sp>
      <p:sp>
        <p:nvSpPr>
          <p:cNvPr id="2" name="文本占位符 1"/>
          <p:cNvSpPr>
            <a:spLocks noGrp="1"/>
          </p:cNvSpPr>
          <p:nvPr>
            <p:ph type="body" sz="quarter" idx="14"/>
          </p:nvPr>
        </p:nvSpPr>
        <p:spPr/>
        <p:txBody>
          <a:bodyPr/>
          <a:lstStyle/>
          <a:p>
            <a:r>
              <a:rPr lang="en-US" altLang="zh-CN" dirty="0"/>
              <a:t>►2.1</a:t>
            </a:r>
            <a:r>
              <a:rPr lang="zh-CN" altLang="en-US" dirty="0"/>
              <a:t>数据故事的定义</a:t>
            </a:r>
          </a:p>
        </p:txBody>
      </p:sp>
      <p:sp>
        <p:nvSpPr>
          <p:cNvPr id="11" name="文本占位符 4"/>
          <p:cNvSpPr>
            <a:spLocks noGrp="1"/>
          </p:cNvSpPr>
          <p:nvPr>
            <p:ph type="body" sz="quarter" idx="13"/>
          </p:nvPr>
        </p:nvSpPr>
        <p:spPr>
          <a:xfrm>
            <a:off x="0" y="0"/>
            <a:ext cx="4416491" cy="260648"/>
          </a:xfrm>
          <a:ln w="9525"/>
        </p:spPr>
        <p:txBody>
          <a:bodyPr/>
          <a:lstStyle/>
          <a:p>
            <a:r>
              <a:rPr lang="en-US" altLang="zh-CN" dirty="0" smtClean="0"/>
              <a:t>▼</a:t>
            </a:r>
            <a:r>
              <a:rPr lang="zh-CN" altLang="en-US" dirty="0" smtClean="0"/>
              <a:t>第</a:t>
            </a:r>
            <a:r>
              <a:rPr lang="en-US" altLang="zh-CN" dirty="0" smtClean="0"/>
              <a:t>2</a:t>
            </a:r>
            <a:r>
              <a:rPr lang="zh-CN" altLang="en-US" dirty="0" smtClean="0"/>
              <a:t>章 数据故事</a:t>
            </a:r>
            <a:endParaRPr lang="zh-CN" altLang="en-US" dirty="0"/>
          </a:p>
        </p:txBody>
      </p:sp>
      <p:sp>
        <p:nvSpPr>
          <p:cNvPr id="12" name="矩形 11"/>
          <p:cNvSpPr/>
          <p:nvPr/>
        </p:nvSpPr>
        <p:spPr>
          <a:xfrm>
            <a:off x="2855640" y="1211066"/>
            <a:ext cx="8527851" cy="1015663"/>
          </a:xfrm>
          <a:prstGeom prst="rect">
            <a:avLst/>
          </a:prstGeom>
        </p:spPr>
        <p:txBody>
          <a:bodyPr wrap="square">
            <a:spAutoFit/>
          </a:bodyPr>
          <a:lstStyle/>
          <a:p>
            <a:r>
              <a:rPr lang="zh-CN" altLang="en-US" sz="2000" b="1" dirty="0"/>
              <a:t>冷冰冰的数据</a:t>
            </a:r>
          </a:p>
          <a:p>
            <a:r>
              <a:rPr lang="en-US" altLang="zh-CN" sz="2000" b="1" dirty="0"/>
              <a:t>——</a:t>
            </a:r>
            <a:r>
              <a:rPr lang="zh-CN" altLang="en-US" sz="2000" b="1" dirty="0"/>
              <a:t>如果仅仅用“数据”呈现奥斯卡获奖电影</a:t>
            </a:r>
            <a:r>
              <a:rPr lang="en-US" altLang="zh-CN" sz="2000" b="1" dirty="0"/>
              <a:t>《</a:t>
            </a:r>
            <a:r>
              <a:rPr lang="zh-CN" altLang="en-US" sz="2000" b="1" dirty="0"/>
              <a:t>泰坦尼克号</a:t>
            </a:r>
            <a:r>
              <a:rPr lang="en-US" altLang="zh-CN" sz="2000" b="1" dirty="0"/>
              <a:t>》</a:t>
            </a:r>
            <a:r>
              <a:rPr lang="zh-CN" altLang="en-US" sz="2000" b="1" dirty="0"/>
              <a:t>会是怎么样？</a:t>
            </a:r>
          </a:p>
          <a:p>
            <a:r>
              <a:rPr lang="en-US" altLang="zh-CN" sz="2000" dirty="0"/>
              <a:t> </a:t>
            </a:r>
            <a:endParaRPr lang="zh-CN" altLang="en-US" sz="2000" dirty="0"/>
          </a:p>
        </p:txBody>
      </p:sp>
      <p:pic>
        <p:nvPicPr>
          <p:cNvPr id="8" name="图片 7" descr="http://d.hiphotos.baidu.com/baike/w%3D268%3Bg%3D0/sign=4b031e1e0bf79052ef1f403834c8b0f7/f9dcd100baa1cd11192c1f2dbb12c8fcc3ce2d20.jpg"/>
          <p:cNvPicPr/>
          <p:nvPr/>
        </p:nvPicPr>
        <p:blipFill>
          <a:blip r:embed="rId3">
            <a:extLst>
              <a:ext uri="{28A0092B-C50C-407E-A947-70E740481C1C}">
                <a14:useLocalDpi xmlns:a14="http://schemas.microsoft.com/office/drawing/2010/main" val="0"/>
              </a:ext>
            </a:extLst>
          </a:blip>
          <a:srcRect/>
          <a:stretch>
            <a:fillRect/>
          </a:stretch>
        </p:blipFill>
        <p:spPr bwMode="auto">
          <a:xfrm>
            <a:off x="283903" y="1844824"/>
            <a:ext cx="2484276" cy="3240360"/>
          </a:xfrm>
          <a:prstGeom prst="rect">
            <a:avLst/>
          </a:prstGeom>
          <a:noFill/>
          <a:ln>
            <a:noFill/>
          </a:ln>
        </p:spPr>
      </p:pic>
      <p:sp>
        <p:nvSpPr>
          <p:cNvPr id="9" name="矩形 8"/>
          <p:cNvSpPr/>
          <p:nvPr/>
        </p:nvSpPr>
        <p:spPr>
          <a:xfrm>
            <a:off x="-1320824" y="5157192"/>
            <a:ext cx="5400600" cy="369332"/>
          </a:xfrm>
          <a:prstGeom prst="rect">
            <a:avLst/>
          </a:prstGeom>
        </p:spPr>
        <p:txBody>
          <a:bodyPr wrap="square">
            <a:spAutoFit/>
          </a:bodyPr>
          <a:lstStyle/>
          <a:p>
            <a:pPr algn="ctr"/>
            <a:r>
              <a:rPr lang="zh-CN" altLang="en-US" dirty="0">
                <a:solidFill>
                  <a:srgbClr val="3D464D"/>
                </a:solidFill>
                <a:latin typeface="Pingfang SC"/>
              </a:rPr>
              <a:t>电影</a:t>
            </a:r>
            <a:r>
              <a:rPr lang="en-US" altLang="zh-CN" dirty="0">
                <a:solidFill>
                  <a:srgbClr val="3D464D"/>
                </a:solidFill>
                <a:latin typeface="Pingfang SC"/>
              </a:rPr>
              <a:t>《</a:t>
            </a:r>
            <a:r>
              <a:rPr lang="zh-CN" altLang="en-US" dirty="0">
                <a:solidFill>
                  <a:srgbClr val="3D464D"/>
                </a:solidFill>
                <a:latin typeface="Pingfang SC"/>
              </a:rPr>
              <a:t>泰坦尼克号</a:t>
            </a:r>
            <a:r>
              <a:rPr lang="en-US" altLang="zh-CN" dirty="0">
                <a:solidFill>
                  <a:srgbClr val="3D464D"/>
                </a:solidFill>
                <a:latin typeface="Pingfang SC"/>
              </a:rPr>
              <a:t>》</a:t>
            </a:r>
            <a:r>
              <a:rPr lang="zh-CN" altLang="en-US" dirty="0">
                <a:solidFill>
                  <a:srgbClr val="3D464D"/>
                </a:solidFill>
                <a:latin typeface="Pingfang SC"/>
              </a:rPr>
              <a:t>的海报</a:t>
            </a:r>
          </a:p>
        </p:txBody>
      </p:sp>
      <p:sp>
        <p:nvSpPr>
          <p:cNvPr id="13" name="矩形 12"/>
          <p:cNvSpPr/>
          <p:nvPr/>
        </p:nvSpPr>
        <p:spPr>
          <a:xfrm>
            <a:off x="3359696" y="1916832"/>
            <a:ext cx="7936334" cy="4801314"/>
          </a:xfrm>
          <a:prstGeom prst="rect">
            <a:avLst/>
          </a:prstGeom>
        </p:spPr>
        <p:txBody>
          <a:bodyPr wrap="square">
            <a:spAutoFit/>
          </a:bodyPr>
          <a:lstStyle/>
          <a:p>
            <a:r>
              <a:rPr lang="en-US" altLang="zh-CN" dirty="0"/>
              <a:t>1912</a:t>
            </a:r>
            <a:r>
              <a:rPr lang="zh-CN" altLang="en-US" dirty="0"/>
              <a:t>年</a:t>
            </a:r>
            <a:r>
              <a:rPr lang="en-US" altLang="zh-CN" dirty="0"/>
              <a:t>4</a:t>
            </a:r>
            <a:r>
              <a:rPr lang="zh-CN" altLang="en-US" dirty="0"/>
              <a:t>月</a:t>
            </a:r>
            <a:r>
              <a:rPr lang="en-US" altLang="zh-CN" dirty="0"/>
              <a:t>14</a:t>
            </a:r>
            <a:r>
              <a:rPr lang="zh-CN" altLang="en-US" dirty="0"/>
              <a:t>日晚</a:t>
            </a:r>
            <a:r>
              <a:rPr lang="en-US" altLang="zh-CN" dirty="0"/>
              <a:t>11</a:t>
            </a:r>
            <a:r>
              <a:rPr lang="zh-CN" altLang="en-US" dirty="0"/>
              <a:t>点</a:t>
            </a:r>
            <a:r>
              <a:rPr lang="en-US" altLang="zh-CN" dirty="0"/>
              <a:t>40</a:t>
            </a:r>
            <a:r>
              <a:rPr lang="zh-CN" altLang="en-US" dirty="0"/>
              <a:t>分，泰坦尼克号在北大西洋撞上冰山（</a:t>
            </a:r>
            <a:r>
              <a:rPr lang="en-US" altLang="zh-CN" dirty="0"/>
              <a:t>41°43’ 55.66”N 49°56’45.02”W</a:t>
            </a:r>
            <a:r>
              <a:rPr lang="zh-CN" altLang="en-US" dirty="0"/>
              <a:t>附近）</a:t>
            </a:r>
            <a:r>
              <a:rPr lang="en-US" altLang="zh-CN" dirty="0"/>
              <a:t>……2</a:t>
            </a:r>
            <a:r>
              <a:rPr lang="zh-CN" altLang="en-US" dirty="0"/>
              <a:t>小时</a:t>
            </a:r>
            <a:r>
              <a:rPr lang="en-US" altLang="zh-CN" dirty="0"/>
              <a:t>40</a:t>
            </a:r>
            <a:r>
              <a:rPr lang="zh-CN" altLang="en-US" dirty="0"/>
              <a:t>分钟后，</a:t>
            </a:r>
            <a:r>
              <a:rPr lang="en-US" altLang="zh-CN" dirty="0"/>
              <a:t>4</a:t>
            </a:r>
            <a:r>
              <a:rPr lang="zh-CN" altLang="en-US" dirty="0"/>
              <a:t>月</a:t>
            </a:r>
            <a:r>
              <a:rPr lang="en-US" altLang="zh-CN" dirty="0"/>
              <a:t>15</a:t>
            </a:r>
            <a:r>
              <a:rPr lang="zh-CN" altLang="en-US" dirty="0"/>
              <a:t>日凌晨</a:t>
            </a:r>
            <a:r>
              <a:rPr lang="en-US" altLang="zh-CN" dirty="0"/>
              <a:t>2</a:t>
            </a:r>
            <a:r>
              <a:rPr lang="zh-CN" altLang="en-US" dirty="0"/>
              <a:t>点</a:t>
            </a:r>
            <a:r>
              <a:rPr lang="en-US" altLang="zh-CN" dirty="0"/>
              <a:t>20</a:t>
            </a:r>
            <a:r>
              <a:rPr lang="zh-CN" altLang="en-US" dirty="0"/>
              <a:t>分沉没</a:t>
            </a:r>
            <a:r>
              <a:rPr lang="en-US" altLang="zh-CN" dirty="0"/>
              <a:t>……</a:t>
            </a:r>
            <a:r>
              <a:rPr lang="zh-CN" altLang="en-US" dirty="0"/>
              <a:t>由于只有</a:t>
            </a:r>
            <a:r>
              <a:rPr lang="en-US" altLang="zh-CN" dirty="0"/>
              <a:t>20</a:t>
            </a:r>
            <a:r>
              <a:rPr lang="zh-CN" altLang="en-US" dirty="0"/>
              <a:t>艘救生艇，</a:t>
            </a:r>
            <a:r>
              <a:rPr lang="en-US" altLang="zh-CN" dirty="0"/>
              <a:t>1523</a:t>
            </a:r>
            <a:r>
              <a:rPr lang="zh-CN" altLang="en-US" dirty="0"/>
              <a:t>人葬身海底。</a:t>
            </a:r>
          </a:p>
          <a:p>
            <a:endParaRPr lang="zh-CN" altLang="en-US" dirty="0"/>
          </a:p>
          <a:p>
            <a:r>
              <a:rPr lang="zh-CN" altLang="en-US" dirty="0"/>
              <a:t>头等舱乘客：</a:t>
            </a:r>
          </a:p>
          <a:p>
            <a:r>
              <a:rPr lang="zh-CN" altLang="en-US" dirty="0"/>
              <a:t>男士：</a:t>
            </a:r>
            <a:r>
              <a:rPr lang="en-US" altLang="zh-CN" dirty="0"/>
              <a:t>175</a:t>
            </a:r>
            <a:r>
              <a:rPr lang="zh-CN" altLang="en-US" dirty="0"/>
              <a:t>人，幸存</a:t>
            </a:r>
            <a:r>
              <a:rPr lang="en-US" altLang="zh-CN" dirty="0"/>
              <a:t>57</a:t>
            </a:r>
            <a:r>
              <a:rPr lang="zh-CN" altLang="en-US" dirty="0"/>
              <a:t>人，幸存率</a:t>
            </a:r>
            <a:r>
              <a:rPr lang="en-US" altLang="zh-CN" dirty="0"/>
              <a:t>32.6%</a:t>
            </a:r>
          </a:p>
          <a:p>
            <a:r>
              <a:rPr lang="zh-CN" altLang="en-US" dirty="0"/>
              <a:t>女士：</a:t>
            </a:r>
            <a:r>
              <a:rPr lang="en-US" altLang="zh-CN" dirty="0"/>
              <a:t>144</a:t>
            </a:r>
            <a:r>
              <a:rPr lang="zh-CN" altLang="en-US" dirty="0"/>
              <a:t>人，幸存</a:t>
            </a:r>
            <a:r>
              <a:rPr lang="en-US" altLang="zh-CN" dirty="0"/>
              <a:t>140</a:t>
            </a:r>
            <a:r>
              <a:rPr lang="zh-CN" altLang="en-US" dirty="0"/>
              <a:t>人，幸存率</a:t>
            </a:r>
            <a:r>
              <a:rPr lang="en-US" altLang="zh-CN" dirty="0"/>
              <a:t>97.2%</a:t>
            </a:r>
          </a:p>
          <a:p>
            <a:r>
              <a:rPr lang="zh-CN" altLang="en-US" dirty="0"/>
              <a:t>儿童：</a:t>
            </a:r>
            <a:r>
              <a:rPr lang="en-US" altLang="zh-CN" dirty="0"/>
              <a:t>6</a:t>
            </a:r>
            <a:r>
              <a:rPr lang="zh-CN" altLang="en-US" dirty="0"/>
              <a:t>人，幸存</a:t>
            </a:r>
            <a:r>
              <a:rPr lang="en-US" altLang="zh-CN" dirty="0"/>
              <a:t>5</a:t>
            </a:r>
            <a:r>
              <a:rPr lang="zh-CN" altLang="en-US" dirty="0"/>
              <a:t>人，幸存率</a:t>
            </a:r>
            <a:r>
              <a:rPr lang="en-US" altLang="zh-CN" dirty="0"/>
              <a:t>83.3%</a:t>
            </a:r>
          </a:p>
          <a:p>
            <a:r>
              <a:rPr lang="zh-CN" altLang="en-US" dirty="0"/>
              <a:t>乘客名单及详细信息如下</a:t>
            </a:r>
            <a:r>
              <a:rPr lang="en-US" altLang="zh-CN" dirty="0"/>
              <a:t>…….</a:t>
            </a:r>
          </a:p>
          <a:p>
            <a:endParaRPr lang="en-US" altLang="zh-CN" dirty="0"/>
          </a:p>
          <a:p>
            <a:r>
              <a:rPr lang="zh-CN" altLang="en-US" dirty="0"/>
              <a:t>二等舱乘客</a:t>
            </a:r>
          </a:p>
          <a:p>
            <a:r>
              <a:rPr lang="zh-CN" altLang="en-US" dirty="0"/>
              <a:t> </a:t>
            </a:r>
            <a:r>
              <a:rPr lang="en-US" altLang="zh-CN" dirty="0"/>
              <a:t>……</a:t>
            </a:r>
          </a:p>
          <a:p>
            <a:r>
              <a:rPr lang="zh-CN" altLang="en-US" dirty="0"/>
              <a:t>三等舱乘客</a:t>
            </a:r>
            <a:r>
              <a:rPr lang="en-US" altLang="zh-CN" dirty="0"/>
              <a:t>……</a:t>
            </a:r>
          </a:p>
          <a:p>
            <a:r>
              <a:rPr lang="en-US" altLang="zh-CN" dirty="0"/>
              <a:t>……</a:t>
            </a:r>
          </a:p>
          <a:p>
            <a:r>
              <a:rPr lang="zh-CN" altLang="en-US" dirty="0"/>
              <a:t>船员</a:t>
            </a:r>
            <a:r>
              <a:rPr lang="en-US" altLang="zh-CN" dirty="0"/>
              <a:t>……..</a:t>
            </a:r>
          </a:p>
          <a:p>
            <a:endParaRPr lang="en-US" altLang="zh-CN" dirty="0"/>
          </a:p>
          <a:p>
            <a:r>
              <a:rPr lang="en-US" altLang="zh-CN" dirty="0"/>
              <a:t> </a:t>
            </a:r>
            <a:endParaRPr lang="zh-CN" altLang="en-US" dirty="0"/>
          </a:p>
        </p:txBody>
      </p:sp>
    </p:spTree>
    <p:extLst>
      <p:ext uri="{BB962C8B-B14F-4D97-AF65-F5344CB8AC3E}">
        <p14:creationId xmlns:p14="http://schemas.microsoft.com/office/powerpoint/2010/main" val="1721397664"/>
      </p:ext>
    </p:extLst>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560</TotalTime>
  <Words>2550</Words>
  <Application>Microsoft Office PowerPoint</Application>
  <PresentationFormat>宽屏</PresentationFormat>
  <Paragraphs>257</Paragraphs>
  <Slides>33</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Pingfang SC</vt:lpstr>
      <vt:lpstr>等线</vt:lpstr>
      <vt:lpstr>华文中宋</vt:lpstr>
      <vt:lpstr>宋体</vt:lpstr>
      <vt:lpstr>Arial</vt:lpstr>
      <vt:lpstr>Calibri</vt:lpstr>
      <vt:lpstr>Times New Roman</vt:lpstr>
      <vt:lpstr>Wingdings</vt:lpstr>
      <vt:lpstr>Wingdings 2</vt:lpstr>
      <vt:lpstr>吉祥如意</vt:lpstr>
      <vt:lpstr>  第2章 数据故事</vt:lpstr>
      <vt:lpstr>PowerPoint 演示文稿</vt:lpstr>
      <vt:lpstr>主要内容</vt:lpstr>
      <vt:lpstr>2.1数据故事的定义</vt:lpstr>
      <vt:lpstr>数据故事的定义</vt:lpstr>
      <vt:lpstr>数据与故事的联系</vt:lpstr>
      <vt:lpstr>数据与故事的联系</vt:lpstr>
      <vt:lpstr>数据与故事的联系</vt:lpstr>
      <vt:lpstr>数据与故事的联系</vt:lpstr>
      <vt:lpstr>数据与故事的联系</vt:lpstr>
      <vt:lpstr>数据与故事的联系</vt:lpstr>
      <vt:lpstr>数据故事及数据故事化</vt:lpstr>
      <vt:lpstr>数据故事及数据故事化</vt:lpstr>
      <vt:lpstr>数据故事的金字塔模型</vt:lpstr>
      <vt:lpstr>数据故事与数据故事化的相关术语</vt:lpstr>
      <vt:lpstr>数据故事的作用——EEE作用</vt:lpstr>
      <vt:lpstr>2.2数据故事的特征</vt:lpstr>
      <vt:lpstr>数据故事与文学故事的区别</vt:lpstr>
      <vt:lpstr>2.3数据故事的认知</vt:lpstr>
      <vt:lpstr>PowerPoint 演示文稿</vt:lpstr>
      <vt:lpstr>PowerPoint 演示文稿</vt:lpstr>
      <vt:lpstr>数据故事的感知（P）</vt:lpstr>
      <vt:lpstr>数据故事的认知（C）</vt:lpstr>
      <vt:lpstr>数据故事的行动（A）</vt:lpstr>
      <vt:lpstr>2.4数据故事的应用</vt:lpstr>
      <vt:lpstr>解决数据科学的“最后一英里”问题</vt:lpstr>
      <vt:lpstr>提升数据的可认知和可记忆能力</vt:lpstr>
      <vt:lpstr>PowerPoint 演示文稿</vt:lpstr>
      <vt:lpstr>推动数据-洞见-用户行动的转换</vt:lpstr>
      <vt:lpstr>推动数据-洞见-用户行动的转换</vt:lpstr>
      <vt:lpstr>数据新闻及数据产品开发</vt:lpstr>
      <vt:lpstr>数据新闻及数据产品开发</vt:lpstr>
      <vt:lpstr>PowerPoint 演示文稿</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张晨</cp:lastModifiedBy>
  <cp:revision>1457</cp:revision>
  <cp:lastPrinted>2017-03-12T00:23:10Z</cp:lastPrinted>
  <dcterms:created xsi:type="dcterms:W3CDTF">2007-03-02T11:26:21Z</dcterms:created>
  <dcterms:modified xsi:type="dcterms:W3CDTF">2022-03-04T01:46:04Z</dcterms:modified>
</cp:coreProperties>
</file>